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32" r:id="rId5"/>
    <p:sldMasterId id="2147483744" r:id="rId6"/>
    <p:sldMasterId id="2147483756" r:id="rId7"/>
    <p:sldMasterId id="2147483768" r:id="rId8"/>
    <p:sldMasterId id="2147483780" r:id="rId9"/>
  </p:sldMasterIdLst>
  <p:notesMasterIdLst>
    <p:notesMasterId r:id="rId157"/>
  </p:notesMasterIdLst>
  <p:sldIdLst>
    <p:sldId id="634" r:id="rId10"/>
    <p:sldId id="768" r:id="rId11"/>
    <p:sldId id="612" r:id="rId12"/>
    <p:sldId id="482" r:id="rId13"/>
    <p:sldId id="750" r:id="rId14"/>
    <p:sldId id="418" r:id="rId15"/>
    <p:sldId id="560" r:id="rId16"/>
    <p:sldId id="740" r:id="rId17"/>
    <p:sldId id="739" r:id="rId18"/>
    <p:sldId id="735" r:id="rId19"/>
    <p:sldId id="738" r:id="rId20"/>
    <p:sldId id="741" r:id="rId21"/>
    <p:sldId id="723" r:id="rId22"/>
    <p:sldId id="745" r:id="rId23"/>
    <p:sldId id="748" r:id="rId24"/>
    <p:sldId id="470" r:id="rId25"/>
    <p:sldId id="725" r:id="rId26"/>
    <p:sldId id="724" r:id="rId27"/>
    <p:sldId id="743" r:id="rId28"/>
    <p:sldId id="737" r:id="rId29"/>
    <p:sldId id="742" r:id="rId30"/>
    <p:sldId id="402" r:id="rId31"/>
    <p:sldId id="517" r:id="rId32"/>
    <p:sldId id="733" r:id="rId33"/>
    <p:sldId id="744" r:id="rId34"/>
    <p:sldId id="720" r:id="rId35"/>
    <p:sldId id="760" r:id="rId36"/>
    <p:sldId id="754" r:id="rId37"/>
    <p:sldId id="758" r:id="rId38"/>
    <p:sldId id="756" r:id="rId39"/>
    <p:sldId id="757" r:id="rId40"/>
    <p:sldId id="751" r:id="rId41"/>
    <p:sldId id="567" r:id="rId42"/>
    <p:sldId id="602" r:id="rId43"/>
    <p:sldId id="542" r:id="rId44"/>
    <p:sldId id="752" r:id="rId45"/>
    <p:sldId id="753" r:id="rId46"/>
    <p:sldId id="767" r:id="rId47"/>
    <p:sldId id="518" r:id="rId48"/>
    <p:sldId id="734" r:id="rId49"/>
    <p:sldId id="765" r:id="rId50"/>
    <p:sldId id="766" r:id="rId51"/>
    <p:sldId id="406" r:id="rId52"/>
    <p:sldId id="781" r:id="rId53"/>
    <p:sldId id="416" r:id="rId54"/>
    <p:sldId id="780" r:id="rId55"/>
    <p:sldId id="548" r:id="rId56"/>
    <p:sldId id="421" r:id="rId57"/>
    <p:sldId id="407" r:id="rId58"/>
    <p:sldId id="422" r:id="rId59"/>
    <p:sldId id="409" r:id="rId60"/>
    <p:sldId id="521" r:id="rId61"/>
    <p:sldId id="382" r:id="rId62"/>
    <p:sldId id="427" r:id="rId63"/>
    <p:sldId id="475" r:id="rId64"/>
    <p:sldId id="429" r:id="rId65"/>
    <p:sldId id="597" r:id="rId66"/>
    <p:sldId id="759" r:id="rId67"/>
    <p:sldId id="721" r:id="rId68"/>
    <p:sldId id="762" r:id="rId69"/>
    <p:sldId id="732" r:id="rId70"/>
    <p:sldId id="731" r:id="rId71"/>
    <p:sldId id="730" r:id="rId72"/>
    <p:sldId id="480" r:id="rId73"/>
    <p:sldId id="522" r:id="rId74"/>
    <p:sldId id="523" r:id="rId75"/>
    <p:sldId id="383" r:id="rId76"/>
    <p:sldId id="525" r:id="rId77"/>
    <p:sldId id="524" r:id="rId78"/>
    <p:sldId id="448" r:id="rId79"/>
    <p:sldId id="447" r:id="rId80"/>
    <p:sldId id="431" r:id="rId81"/>
    <p:sldId id="775" r:id="rId82"/>
    <p:sldId id="562" r:id="rId83"/>
    <p:sldId id="451" r:id="rId84"/>
    <p:sldId id="520" r:id="rId85"/>
    <p:sldId id="457" r:id="rId86"/>
    <p:sldId id="459" r:id="rId87"/>
    <p:sldId id="590" r:id="rId88"/>
    <p:sldId id="456" r:id="rId89"/>
    <p:sldId id="588" r:id="rId90"/>
    <p:sldId id="433" r:id="rId91"/>
    <p:sldId id="598" r:id="rId92"/>
    <p:sldId id="474" r:id="rId93"/>
    <p:sldId id="628" r:id="rId94"/>
    <p:sldId id="630" r:id="rId95"/>
    <p:sldId id="777" r:id="rId96"/>
    <p:sldId id="595" r:id="rId97"/>
    <p:sldId id="596" r:id="rId98"/>
    <p:sldId id="394" r:id="rId99"/>
    <p:sldId id="434" r:id="rId100"/>
    <p:sldId id="420" r:id="rId101"/>
    <p:sldId id="601" r:id="rId102"/>
    <p:sldId id="599" r:id="rId103"/>
    <p:sldId id="395" r:id="rId104"/>
    <p:sldId id="435" r:id="rId105"/>
    <p:sldId id="600" r:id="rId106"/>
    <p:sldId id="770" r:id="rId107"/>
    <p:sldId id="603" r:id="rId108"/>
    <p:sldId id="776" r:id="rId109"/>
    <p:sldId id="778" r:id="rId110"/>
    <p:sldId id="779" r:id="rId111"/>
    <p:sldId id="613" r:id="rId112"/>
    <p:sldId id="614" r:id="rId113"/>
    <p:sldId id="632" r:id="rId114"/>
    <p:sldId id="615" r:id="rId115"/>
    <p:sldId id="618" r:id="rId116"/>
    <p:sldId id="616" r:id="rId117"/>
    <p:sldId id="771" r:id="rId118"/>
    <p:sldId id="617" r:id="rId119"/>
    <p:sldId id="774" r:id="rId120"/>
    <p:sldId id="610" r:id="rId121"/>
    <p:sldId id="625" r:id="rId122"/>
    <p:sldId id="635" r:id="rId123"/>
    <p:sldId id="641" r:id="rId124"/>
    <p:sldId id="664" r:id="rId125"/>
    <p:sldId id="637" r:id="rId126"/>
    <p:sldId id="663" r:id="rId127"/>
    <p:sldId id="639" r:id="rId128"/>
    <p:sldId id="640" r:id="rId129"/>
    <p:sldId id="665" r:id="rId130"/>
    <p:sldId id="651" r:id="rId131"/>
    <p:sldId id="652" r:id="rId132"/>
    <p:sldId id="653" r:id="rId133"/>
    <p:sldId id="654" r:id="rId134"/>
    <p:sldId id="657" r:id="rId135"/>
    <p:sldId id="658" r:id="rId136"/>
    <p:sldId id="646" r:id="rId137"/>
    <p:sldId id="660" r:id="rId138"/>
    <p:sldId id="715" r:id="rId139"/>
    <p:sldId id="722" r:id="rId140"/>
    <p:sldId id="666" r:id="rId141"/>
    <p:sldId id="701" r:id="rId142"/>
    <p:sldId id="700" r:id="rId143"/>
    <p:sldId id="702" r:id="rId144"/>
    <p:sldId id="668" r:id="rId145"/>
    <p:sldId id="669" r:id="rId146"/>
    <p:sldId id="679" r:id="rId147"/>
    <p:sldId id="696" r:id="rId148"/>
    <p:sldId id="688" r:id="rId149"/>
    <p:sldId id="689" r:id="rId150"/>
    <p:sldId id="690" r:id="rId151"/>
    <p:sldId id="692" r:id="rId152"/>
    <p:sldId id="680" r:id="rId153"/>
    <p:sldId id="681" r:id="rId154"/>
    <p:sldId id="684" r:id="rId155"/>
    <p:sldId id="782" r:id="rId1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644"/>
    <a:srgbClr val="990000"/>
    <a:srgbClr val="FFFF66"/>
    <a:srgbClr val="0A1828"/>
    <a:srgbClr val="A50021"/>
    <a:srgbClr val="740000"/>
    <a:srgbClr val="FFFF00"/>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0114" autoAdjust="0"/>
    <p:restoredTop sz="94660"/>
  </p:normalViewPr>
  <p:slideViewPr>
    <p:cSldViewPr>
      <p:cViewPr>
        <p:scale>
          <a:sx n="60" d="100"/>
          <a:sy n="60" d="100"/>
        </p:scale>
        <p:origin x="-1632" y="-3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43" d="100"/>
          <a:sy n="43" d="100"/>
        </p:scale>
        <p:origin x="-208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viewProps" Target="view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theme" Target="theme/theme1.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slide" Target="slides/slide123.xml"/><Relationship Id="rId140" Type="http://schemas.openxmlformats.org/officeDocument/2006/relationships/slide" Target="slides/slide131.xml"/><Relationship Id="rId145" Type="http://schemas.openxmlformats.org/officeDocument/2006/relationships/slide" Target="slides/slide136.xml"/><Relationship Id="rId153"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slide" Target="slides/slide139.xml"/><Relationship Id="rId151" Type="http://schemas.openxmlformats.org/officeDocument/2006/relationships/slide" Target="slides/slide142.xml"/><Relationship Id="rId156" Type="http://schemas.openxmlformats.org/officeDocument/2006/relationships/slide" Target="slides/slide14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notesMaster" Target="notesMasters/notesMaster1.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A5A47-4385-404E-BD13-7C9D733DF178}" type="datetimeFigureOut">
              <a:rPr lang="en-US" smtClean="0"/>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D8498-887B-4C1E-A196-DA411037F859}" type="slidenum">
              <a:rPr lang="en-US" smtClean="0"/>
              <a:pPr/>
              <a:t>‹#›</a:t>
            </a:fld>
            <a:endParaRPr lang="en-US"/>
          </a:p>
        </p:txBody>
      </p:sp>
    </p:spTree>
    <p:extLst>
      <p:ext uri="{BB962C8B-B14F-4D97-AF65-F5344CB8AC3E}">
        <p14:creationId xmlns:p14="http://schemas.microsoft.com/office/powerpoint/2010/main" val="410270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55277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580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pPr/>
              <a:t>33</a:t>
            </a:fld>
            <a:endParaRPr lang="en-US"/>
          </a:p>
        </p:txBody>
      </p:sp>
    </p:spTree>
    <p:extLst>
      <p:ext uri="{BB962C8B-B14F-4D97-AF65-F5344CB8AC3E}">
        <p14:creationId xmlns:p14="http://schemas.microsoft.com/office/powerpoint/2010/main" val="202326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06478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1759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7D8498-887B-4C1E-A196-DA411037F859}"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28783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7D8498-887B-4C1E-A196-DA411037F859}"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88742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336C07-274B-4BC5-84DC-17DEE851DB5A}"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63395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2C87FE-00AD-4737-9F11-7424AF6800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783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1004FB-459F-4699-8D51-FB44F1CACF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367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7A1026-26A9-4BD0-BEC6-4A4C6FBDD0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970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D7C6CB-1E89-40CA-AD5E-D71A39840B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573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AD53F6-EF80-4D7C-899A-9A55D8C930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015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994FDBD-9A30-47A5-A7D6-6265C33E50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81529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2DFB4F3-DEDD-46D0-BCCD-9B6DAF89CD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8576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7CABD4F-01EB-43D7-95F3-2E7080A146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597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2FE444-F19A-4B0F-A28A-639563BF51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8215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D18408-5AE0-4ABB-BCD4-8A46874245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8433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9CF365-B577-420C-A66B-E042B9D5C5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068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C4BCCF-EB61-482A-B699-AD572756B8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0388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09F069-58E4-4105-A547-1AA1224C6F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1161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73871F-9850-4AC0-AA29-281A4AC98A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676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A1699E-139E-425F-A333-981BACE067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2671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E01122E-4223-4AFE-B9E5-A38C3EB8B3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2737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54C5FEE-EDA4-44D6-84AE-46A693CB39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118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27E4B77-921E-4C09-95F3-4433C894DC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27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94C9E-2A9E-441D-99A9-0A8457046C01}"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694665E-370F-412C-91CD-F76B532FBC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7962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AB177F-C1EC-4645-82C5-005053CE19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8118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D7B16D-56BE-4161-979E-B731CC8218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240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2231E7-E352-4196-BC80-83B70C7232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7410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492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105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848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68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736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70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94C9E-2A9E-441D-99A9-0A8457046C01}"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509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5925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577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839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97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07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184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187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368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17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94C9E-2A9E-441D-99A9-0A8457046C01}" type="datetimeFigureOut">
              <a:rPr lang="en-US" smtClean="0"/>
              <a:pPr/>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941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690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000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87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379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514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9568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5505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124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73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94C9E-2A9E-441D-99A9-0A8457046C01}" type="datetimeFigureOut">
              <a:rPr lang="en-US" smtClean="0"/>
              <a:pPr/>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939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473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3577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4883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8103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169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0017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158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37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4C9E-2A9E-441D-99A9-0A8457046C01}" type="datetimeFigureOut">
              <a:rPr lang="en-US" smtClean="0"/>
              <a:pPr/>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13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6445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47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1938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2992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4040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364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4907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1704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6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949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7697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185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1565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99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766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7364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1721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6715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04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EA688-963D-4380-BA44-A1E815A1DF70}"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7513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6419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3475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763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459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3280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90118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5821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116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64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94C9E-2A9E-441D-99A9-0A8457046C01}" type="datetimeFigureOut">
              <a:rPr lang="en-US" smtClean="0"/>
              <a:pPr/>
              <a:t>1/29/2016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A688-963D-4380-BA44-A1E815A1DF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AA066E19-826F-477F-9751-4F3B90C2C7E2}"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285560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1AF8F993-5D04-43B9-833B-65693638A361}" type="slidenum">
              <a:rPr lang="en-US" altLang="en-US" smtClean="0">
                <a:solidFill>
                  <a:srgbClr val="000000"/>
                </a:solidFill>
              </a:rPr>
              <a:pPr eaLnBrk="0" fontAlgn="base" hangingPunct="0">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87182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8562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2483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2924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73614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92384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94C9E-2A9E-441D-99A9-0A8457046C01}" type="datetimeFigureOut">
              <a:rPr lang="en-US" smtClean="0">
                <a:solidFill>
                  <a:prstClr val="black">
                    <a:tint val="75000"/>
                  </a:prstClr>
                </a:solidFill>
              </a:rPr>
              <a:pPr/>
              <a:t>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A688-963D-4380-BA44-A1E815A1DF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645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debunkingchristianity.blogspot.com/2011/10/assessing-minimal-facts-approach-of.html"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holylandphoto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books.google.com/books/about/The_Resurrection_of_Jesus.html?id=1ENrPwAACAAJ"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debunkingchristianity.blogspot.com/2011/10/assessing-minimal-facts-approach-of.html"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9199"/>
            <a:ext cx="9110382" cy="458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422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r>
              <a:rPr lang="en-US" sz="4000" b="1" dirty="0" smtClean="0">
                <a:solidFill>
                  <a:srgbClr val="92D050"/>
                </a:solidFill>
                <a:latin typeface="Gungsuh" pitchFamily="18" charset="-127"/>
                <a:ea typeface="Gungsuh" pitchFamily="18" charset="-127"/>
              </a:rPr>
              <a:t>when teaching unbelievers: </a:t>
            </a:r>
            <a:br>
              <a:rPr lang="en-US" sz="4000" b="1" dirty="0" smtClean="0">
                <a:solidFill>
                  <a:srgbClr val="92D050"/>
                </a:solidFill>
                <a:latin typeface="Gungsuh" pitchFamily="18" charset="-127"/>
                <a:ea typeface="Gungsuh" pitchFamily="18" charset="-127"/>
              </a:rPr>
            </a:br>
            <a:r>
              <a:rPr lang="en-US" sz="4000" b="1" dirty="0" smtClean="0">
                <a:solidFill>
                  <a:srgbClr val="92D050"/>
                </a:solidFill>
                <a:latin typeface="Gungsuh" pitchFamily="18" charset="-127"/>
                <a:ea typeface="Gungsuh" pitchFamily="18" charset="-127"/>
              </a:rPr>
              <a:t>back up to a starting point</a:t>
            </a:r>
            <a:r>
              <a:rPr lang="en-US" sz="3100" b="1" dirty="0" smtClean="0">
                <a:solidFill>
                  <a:srgbClr val="92D050"/>
                </a:solidFill>
                <a:latin typeface="Arial Narrow" pitchFamily="34" charset="0"/>
              </a:rPr>
              <a:t/>
            </a:r>
            <a:br>
              <a:rPr lang="en-US" sz="3100" b="1" dirty="0" smtClean="0">
                <a:solidFill>
                  <a:srgbClr val="92D050"/>
                </a:solidFill>
                <a:latin typeface="Arial Narrow" pitchFamily="34" charset="0"/>
              </a:rPr>
            </a:br>
            <a:r>
              <a:rPr lang="en-US" sz="1400" dirty="0" smtClean="0">
                <a:solidFill>
                  <a:srgbClr val="92D050"/>
                </a:solidFill>
                <a:latin typeface="Arial Narrow" pitchFamily="34" charset="0"/>
              </a:rPr>
              <a:t> </a:t>
            </a:r>
            <a:br>
              <a:rPr lang="en-US" sz="1400" dirty="0" smtClean="0">
                <a:solidFill>
                  <a:srgbClr val="92D050"/>
                </a:solidFill>
                <a:latin typeface="Arial Narrow" pitchFamily="34" charset="0"/>
              </a:rPr>
            </a:br>
            <a:r>
              <a:rPr lang="en-US" sz="2800" b="1" dirty="0" smtClean="0">
                <a:solidFill>
                  <a:schemeClr val="bg1"/>
                </a:solidFill>
                <a:latin typeface="Arial" pitchFamily="34" charset="0"/>
                <a:cs typeface="Arial" pitchFamily="34" charset="0"/>
              </a:rPr>
              <a:t>To a Jewish audience (Ac.13), Paul began where they were.</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To a Greek audience  (Ac.17), Paul began where they were.</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
            </a:r>
            <a:br>
              <a:rPr lang="en-US" sz="2800" b="1" dirty="0" smtClean="0">
                <a:solidFill>
                  <a:schemeClr val="bg1"/>
                </a:solidFill>
                <a:latin typeface="Arial" pitchFamily="34" charset="0"/>
                <a:cs typeface="Arial" pitchFamily="34" charset="0"/>
              </a:rPr>
            </a:br>
            <a:r>
              <a:rPr lang="en-US" sz="2800" dirty="0" smtClean="0">
                <a:solidFill>
                  <a:srgbClr val="92D050"/>
                </a:solidFill>
                <a:latin typeface="Arial Narrow" pitchFamily="34" charset="0"/>
              </a:rPr>
              <a:t/>
            </a:r>
            <a:br>
              <a:rPr lang="en-US" sz="2800" dirty="0" smtClean="0">
                <a:solidFill>
                  <a:srgbClr val="92D050"/>
                </a:solidFill>
                <a:latin typeface="Arial Narrow" pitchFamily="34" charset="0"/>
              </a:rPr>
            </a:br>
            <a:r>
              <a:rPr lang="en-US" sz="2800" dirty="0" smtClean="0">
                <a:solidFill>
                  <a:srgbClr val="92D050"/>
                </a:solidFill>
                <a:latin typeface="Arial Narrow" pitchFamily="34" charset="0"/>
              </a:rPr>
              <a:t/>
            </a:r>
            <a:br>
              <a:rPr lang="en-US" sz="2800" dirty="0" smtClean="0">
                <a:solidFill>
                  <a:srgbClr val="92D050"/>
                </a:solidFill>
                <a:latin typeface="Arial Narrow" pitchFamily="34" charset="0"/>
              </a:rPr>
            </a:br>
            <a:r>
              <a:rPr lang="en-US" sz="2800" dirty="0" smtClean="0">
                <a:solidFill>
                  <a:srgbClr val="92D050"/>
                </a:solidFill>
                <a:latin typeface="Arial Narrow" pitchFamily="34" charset="0"/>
              </a:rPr>
              <a:t/>
            </a:r>
            <a:br>
              <a:rPr lang="en-US" sz="2800" dirty="0" smtClean="0">
                <a:solidFill>
                  <a:srgbClr val="92D050"/>
                </a:solidFill>
                <a:latin typeface="Arial Narrow" pitchFamily="34" charset="0"/>
              </a:rPr>
            </a:br>
            <a:r>
              <a:rPr lang="en-US" sz="2800" dirty="0" smtClean="0">
                <a:solidFill>
                  <a:srgbClr val="92D050"/>
                </a:solidFill>
                <a:latin typeface="Arial Narrow" pitchFamily="34" charset="0"/>
              </a:rPr>
              <a:t/>
            </a:r>
            <a:br>
              <a:rPr lang="en-US" sz="28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r>
              <a:rPr lang="en-US" sz="1400" dirty="0" smtClean="0">
                <a:solidFill>
                  <a:srgbClr val="92D050"/>
                </a:solidFill>
                <a:latin typeface="Arial Narrow" pitchFamily="34" charset="0"/>
              </a:rPr>
              <a:t/>
            </a:r>
            <a:br>
              <a:rPr lang="en-US" sz="1400" dirty="0" smtClean="0">
                <a:solidFill>
                  <a:srgbClr val="92D050"/>
                </a:solidFill>
                <a:latin typeface="Arial Narrow" pitchFamily="34" charset="0"/>
              </a:rPr>
            </a:br>
            <a:endParaRPr lang="en-US" sz="1400" dirty="0">
              <a:solidFill>
                <a:srgbClr val="92D050"/>
              </a:solidFill>
              <a:latin typeface="Arial Narrow"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838200" y="2286000"/>
            <a:ext cx="7489176" cy="4519612"/>
          </a:xfrm>
          <a:prstGeom prst="rect">
            <a:avLst/>
          </a:prstGeom>
          <a:noFill/>
          <a:ln w="9525">
            <a:noFill/>
            <a:miter lim="800000"/>
            <a:headEnd/>
            <a:tailEnd/>
          </a:ln>
        </p:spPr>
      </p:pic>
      <p:sp>
        <p:nvSpPr>
          <p:cNvPr id="11" name="Oval 10"/>
          <p:cNvSpPr/>
          <p:nvPr/>
        </p:nvSpPr>
        <p:spPr>
          <a:xfrm>
            <a:off x="5791200" y="3352800"/>
            <a:ext cx="914400" cy="83820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solidFill>
                  <a:prstClr val="white"/>
                </a:solidFill>
                <a:latin typeface="Arial Narrow" pitchFamily="34" charset="0"/>
              </a:rPr>
              <a:t>Ac.</a:t>
            </a:r>
          </a:p>
          <a:p>
            <a:pPr algn="ctr"/>
            <a:r>
              <a:rPr lang="en-US" sz="2800" b="1" dirty="0" smtClean="0">
                <a:solidFill>
                  <a:prstClr val="white"/>
                </a:solidFill>
                <a:latin typeface="Arial Narrow" pitchFamily="34" charset="0"/>
              </a:rPr>
              <a:t>13</a:t>
            </a:r>
            <a:endParaRPr lang="en-US" sz="2800" b="1" dirty="0">
              <a:solidFill>
                <a:prstClr val="white"/>
              </a:solidFill>
              <a:latin typeface="Arial Narrow" pitchFamily="34" charset="0"/>
            </a:endParaRPr>
          </a:p>
        </p:txBody>
      </p:sp>
      <p:sp>
        <p:nvSpPr>
          <p:cNvPr id="12" name="Oval 11"/>
          <p:cNvSpPr/>
          <p:nvPr/>
        </p:nvSpPr>
        <p:spPr>
          <a:xfrm>
            <a:off x="3505200" y="3429000"/>
            <a:ext cx="914400" cy="83820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solidFill>
                  <a:prstClr val="white"/>
                </a:solidFill>
                <a:latin typeface="Arial Narrow" pitchFamily="34" charset="0"/>
              </a:rPr>
              <a:t>Ac.</a:t>
            </a:r>
          </a:p>
          <a:p>
            <a:pPr algn="ctr"/>
            <a:r>
              <a:rPr lang="en-US" sz="2800" b="1" dirty="0" smtClean="0">
                <a:solidFill>
                  <a:prstClr val="white"/>
                </a:solidFill>
                <a:latin typeface="Arial Narrow" pitchFamily="34" charset="0"/>
              </a:rPr>
              <a:t>17</a:t>
            </a:r>
            <a:endParaRPr lang="en-US" sz="2800" b="1" dirty="0">
              <a:solidFill>
                <a:prstClr val="white"/>
              </a:solidFill>
              <a:latin typeface="Arial Narrow" pitchFamily="34" charset="0"/>
            </a:endParaRPr>
          </a:p>
        </p:txBody>
      </p:sp>
      <p:sp>
        <p:nvSpPr>
          <p:cNvPr id="10" name="Up Arrow Callout 9"/>
          <p:cNvSpPr/>
          <p:nvPr/>
        </p:nvSpPr>
        <p:spPr>
          <a:xfrm>
            <a:off x="2971800" y="4191000"/>
            <a:ext cx="1981200" cy="2590800"/>
          </a:xfrm>
          <a:prstGeom prst="upArrowCallout">
            <a:avLst>
              <a:gd name="adj1" fmla="val 17000"/>
              <a:gd name="adj2" fmla="val 14167"/>
              <a:gd name="adj3" fmla="val 15000"/>
              <a:gd name="adj4" fmla="val 74911"/>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solidFill>
                  <a:prstClr val="white"/>
                </a:solidFill>
              </a:rPr>
              <a:t> </a:t>
            </a:r>
          </a:p>
          <a:p>
            <a:pPr algn="ctr"/>
            <a:r>
              <a:rPr lang="en-US" sz="2800" b="1" dirty="0" smtClean="0">
                <a:solidFill>
                  <a:prstClr val="white"/>
                </a:solidFill>
              </a:rPr>
              <a:t>“UNKOWN</a:t>
            </a:r>
          </a:p>
          <a:p>
            <a:pPr algn="ctr"/>
            <a:r>
              <a:rPr lang="en-US" sz="2800" b="1" dirty="0" smtClean="0">
                <a:solidFill>
                  <a:prstClr val="white"/>
                </a:solidFill>
              </a:rPr>
              <a:t>GOD”</a:t>
            </a:r>
          </a:p>
          <a:p>
            <a:pPr algn="ctr"/>
            <a:r>
              <a:rPr lang="en-US" sz="2800" b="1" dirty="0" smtClean="0">
                <a:solidFill>
                  <a:prstClr val="white"/>
                </a:solidFill>
              </a:rPr>
              <a:t>&amp;</a:t>
            </a:r>
          </a:p>
          <a:p>
            <a:pPr algn="ctr"/>
            <a:r>
              <a:rPr lang="en-US" sz="2800" b="1" dirty="0" smtClean="0">
                <a:solidFill>
                  <a:prstClr val="white"/>
                </a:solidFill>
              </a:rPr>
              <a:t>CREATION</a:t>
            </a:r>
          </a:p>
          <a:p>
            <a:pPr algn="ctr"/>
            <a:endParaRPr lang="en-US" sz="2800" b="1" dirty="0">
              <a:solidFill>
                <a:prstClr val="white"/>
              </a:solidFill>
            </a:endParaRPr>
          </a:p>
        </p:txBody>
      </p:sp>
      <p:sp>
        <p:nvSpPr>
          <p:cNvPr id="13" name="Up Arrow Callout 12"/>
          <p:cNvSpPr/>
          <p:nvPr/>
        </p:nvSpPr>
        <p:spPr>
          <a:xfrm>
            <a:off x="5257800" y="4191000"/>
            <a:ext cx="1981200" cy="2590800"/>
          </a:xfrm>
          <a:prstGeom prst="upArrowCallout">
            <a:avLst>
              <a:gd name="adj1" fmla="val 17000"/>
              <a:gd name="adj2" fmla="val 14167"/>
              <a:gd name="adj3" fmla="val 15000"/>
              <a:gd name="adj4" fmla="val 74911"/>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solidFill>
                  <a:prstClr val="white"/>
                </a:solidFill>
              </a:rPr>
              <a:t> HEBREW</a:t>
            </a:r>
          </a:p>
          <a:p>
            <a:pPr algn="ctr"/>
            <a:r>
              <a:rPr lang="en-US" sz="2800" b="1" dirty="0" smtClean="0">
                <a:solidFill>
                  <a:prstClr val="white"/>
                </a:solidFill>
              </a:rPr>
              <a:t>SCRIPTURE</a:t>
            </a:r>
          </a:p>
          <a:p>
            <a:pPr algn="ctr"/>
            <a:r>
              <a:rPr lang="en-US" sz="2800" b="1" dirty="0" smtClean="0">
                <a:solidFill>
                  <a:prstClr val="white"/>
                </a:solidFill>
              </a:rPr>
              <a:t>&amp;</a:t>
            </a:r>
          </a:p>
          <a:p>
            <a:pPr algn="ctr"/>
            <a:r>
              <a:rPr lang="en-US" sz="2800" b="1" dirty="0" smtClean="0">
                <a:solidFill>
                  <a:prstClr val="white"/>
                </a:solidFill>
              </a:rPr>
              <a:t>HISTORY</a:t>
            </a:r>
            <a:endParaRPr lang="en-US" sz="2800" b="1" dirty="0">
              <a:solidFill>
                <a:prstClr val="white"/>
              </a:solidFill>
            </a:endParaRPr>
          </a:p>
        </p:txBody>
      </p:sp>
    </p:spTree>
    <p:extLst>
      <p:ext uri="{BB962C8B-B14F-4D97-AF65-F5344CB8AC3E}">
        <p14:creationId xmlns:p14="http://schemas.microsoft.com/office/powerpoint/2010/main" val="197098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l"/>
            <a:r>
              <a:rPr lang="en-US" sz="6000" b="1" dirty="0" smtClean="0">
                <a:latin typeface="Arial Black" panose="020B0A04020102020204" pitchFamily="34" charset="0"/>
              </a:rPr>
              <a:t>bibliography</a:t>
            </a:r>
            <a:r>
              <a:rPr lang="en-US" sz="1800" b="1" dirty="0" smtClean="0">
                <a:latin typeface="Arial Narrow" pitchFamily="34" charset="0"/>
              </a:rPr>
              <a:t/>
            </a:r>
            <a:br>
              <a:rPr lang="en-US" sz="1800" b="1" dirty="0" smtClean="0">
                <a:latin typeface="Arial Narrow" pitchFamily="34" charset="0"/>
              </a:rPr>
            </a:br>
            <a:r>
              <a:rPr lang="en-US" sz="1800" b="1" dirty="0" smtClean="0">
                <a:latin typeface="Arial Narrow" pitchFamily="34" charset="0"/>
              </a:rPr>
              <a:t/>
            </a:r>
            <a:br>
              <a:rPr lang="en-US" sz="1800" b="1" dirty="0" smtClean="0">
                <a:latin typeface="Arial Narrow" pitchFamily="34" charset="0"/>
              </a:rPr>
            </a:br>
            <a:r>
              <a:rPr lang="en-US" sz="1800" dirty="0" err="1" smtClean="0">
                <a:latin typeface="+mn-lt"/>
              </a:rPr>
              <a:t>Barret</a:t>
            </a:r>
            <a:r>
              <a:rPr lang="en-US" sz="1800" dirty="0" smtClean="0">
                <a:latin typeface="+mn-lt"/>
              </a:rPr>
              <a:t>, C.K. (ed.).  </a:t>
            </a:r>
            <a:r>
              <a:rPr lang="en-US" sz="1800" u="sng" dirty="0" smtClean="0">
                <a:latin typeface="+mn-lt"/>
              </a:rPr>
              <a:t>The New Testament Background: Selected Documents</a:t>
            </a:r>
            <a:r>
              <a:rPr lang="en-US" sz="1800" dirty="0" smtClean="0">
                <a:latin typeface="+mn-lt"/>
              </a:rPr>
              <a:t>. New York: Harper, 1961</a:t>
            </a:r>
            <a:br>
              <a:rPr lang="en-US" sz="1800" dirty="0" smtClean="0">
                <a:latin typeface="+mn-lt"/>
              </a:rPr>
            </a:br>
            <a:r>
              <a:rPr lang="en-US" sz="1800" dirty="0" smtClean="0">
                <a:latin typeface="+mn-lt"/>
              </a:rPr>
              <a:t/>
            </a:r>
            <a:br>
              <a:rPr lang="en-US" sz="1800" dirty="0" smtClean="0">
                <a:latin typeface="+mn-lt"/>
              </a:rPr>
            </a:br>
            <a:r>
              <a:rPr lang="en-US" sz="1800" dirty="0" err="1" smtClean="0">
                <a:latin typeface="+mn-lt"/>
              </a:rPr>
              <a:t>Buttrick</a:t>
            </a:r>
            <a:r>
              <a:rPr lang="en-US" sz="1800" dirty="0" smtClean="0">
                <a:latin typeface="+mn-lt"/>
              </a:rPr>
              <a:t>, George (ed.). </a:t>
            </a:r>
            <a:r>
              <a:rPr lang="en-US" sz="1800" u="sng" dirty="0" smtClean="0">
                <a:latin typeface="+mn-lt"/>
              </a:rPr>
              <a:t>The Interpreter’s Dictionary of the Bible</a:t>
            </a:r>
            <a:r>
              <a:rPr lang="en-US" sz="1800" dirty="0" smtClean="0">
                <a:latin typeface="+mn-lt"/>
              </a:rPr>
              <a:t>. Nashville: Abingdon, 1962</a:t>
            </a:r>
            <a:br>
              <a:rPr lang="en-US" sz="1800" dirty="0" smtClean="0">
                <a:latin typeface="+mn-lt"/>
              </a:rPr>
            </a:br>
            <a:r>
              <a:rPr lang="en-US" sz="1800" dirty="0" smtClean="0">
                <a:latin typeface="+mn-lt"/>
              </a:rPr>
              <a:t/>
            </a:r>
            <a:br>
              <a:rPr lang="en-US" sz="1800" dirty="0" smtClean="0">
                <a:latin typeface="+mn-lt"/>
              </a:rPr>
            </a:br>
            <a:r>
              <a:rPr lang="en-US" sz="1800" b="1" dirty="0" err="1" smtClean="0">
                <a:latin typeface="+mn-lt"/>
              </a:rPr>
              <a:t>Habermas</a:t>
            </a:r>
            <a:r>
              <a:rPr lang="en-US" sz="1800" b="1" dirty="0" smtClean="0">
                <a:latin typeface="+mn-lt"/>
              </a:rPr>
              <a:t>, Gary &amp; </a:t>
            </a:r>
            <a:r>
              <a:rPr lang="en-US" sz="1800" b="1" dirty="0" err="1" smtClean="0">
                <a:latin typeface="+mn-lt"/>
              </a:rPr>
              <a:t>Licona</a:t>
            </a:r>
            <a:r>
              <a:rPr lang="en-US" sz="1800" b="1" dirty="0" smtClean="0">
                <a:latin typeface="+mn-lt"/>
              </a:rPr>
              <a:t>, Michael. </a:t>
            </a:r>
            <a:r>
              <a:rPr lang="en-US" sz="1800" b="1" u="sng" dirty="0" smtClean="0">
                <a:latin typeface="+mn-lt"/>
              </a:rPr>
              <a:t>The Case for the Resurrection of Jesus</a:t>
            </a:r>
            <a:r>
              <a:rPr lang="en-US" sz="1800" b="1" dirty="0" smtClean="0">
                <a:latin typeface="+mn-lt"/>
              </a:rPr>
              <a:t>. </a:t>
            </a:r>
            <a:r>
              <a:rPr lang="en-US" sz="1800" b="1" dirty="0" err="1" smtClean="0">
                <a:latin typeface="+mn-lt"/>
              </a:rPr>
              <a:t>Kregel</a:t>
            </a:r>
            <a:r>
              <a:rPr lang="en-US" sz="1800" b="1" dirty="0" smtClean="0">
                <a:latin typeface="+mn-lt"/>
              </a:rPr>
              <a:t>: Grand Rapids MI, 2004</a:t>
            </a:r>
            <a:r>
              <a:rPr lang="en-US" sz="1800" dirty="0" smtClean="0">
                <a:latin typeface="+mn-lt"/>
              </a:rPr>
              <a:t/>
            </a:r>
            <a:br>
              <a:rPr lang="en-US" sz="1800" dirty="0" smtClean="0">
                <a:latin typeface="+mn-lt"/>
              </a:rPr>
            </a:br>
            <a:r>
              <a:rPr lang="en-US" sz="1800" dirty="0" smtClean="0">
                <a:latin typeface="+mn-lt"/>
              </a:rPr>
              <a:t/>
            </a:r>
            <a:br>
              <a:rPr lang="en-US" sz="1800" dirty="0" smtClean="0">
                <a:latin typeface="+mn-lt"/>
              </a:rPr>
            </a:br>
            <a:r>
              <a:rPr lang="en-US" sz="1800" dirty="0" err="1" smtClean="0">
                <a:latin typeface="+mn-lt"/>
              </a:rPr>
              <a:t>Lapide</a:t>
            </a:r>
            <a:r>
              <a:rPr lang="en-US" sz="1800" dirty="0" smtClean="0">
                <a:latin typeface="+mn-lt"/>
              </a:rPr>
              <a:t>, </a:t>
            </a:r>
            <a:r>
              <a:rPr lang="en-US" sz="1800" dirty="0" err="1" smtClean="0">
                <a:latin typeface="+mn-lt"/>
              </a:rPr>
              <a:t>Pinchas</a:t>
            </a:r>
            <a:r>
              <a:rPr lang="en-US" sz="1800" dirty="0" smtClean="0">
                <a:latin typeface="+mn-lt"/>
              </a:rPr>
              <a:t> (tr. </a:t>
            </a:r>
            <a:r>
              <a:rPr lang="en-US" sz="1800" dirty="0" err="1" smtClean="0">
                <a:latin typeface="+mn-lt"/>
              </a:rPr>
              <a:t>Linns</a:t>
            </a:r>
            <a:r>
              <a:rPr lang="en-US" sz="1800" dirty="0" smtClean="0">
                <a:latin typeface="+mn-lt"/>
              </a:rPr>
              <a:t>). </a:t>
            </a:r>
            <a:r>
              <a:rPr lang="en-US" sz="1800" u="sng" dirty="0" smtClean="0">
                <a:latin typeface="+mn-lt"/>
              </a:rPr>
              <a:t>The Resurrection of Jesus: A Jewish Perspective</a:t>
            </a:r>
            <a:r>
              <a:rPr lang="en-US" sz="1800" dirty="0" smtClean="0">
                <a:latin typeface="+mn-lt"/>
              </a:rPr>
              <a:t>. London: SPCK, 1984</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Loftus, John W. "Debunking Christianity: Assessing The Minimal Facts Approach of </a:t>
            </a:r>
            <a:r>
              <a:rPr lang="en-US" sz="1800" dirty="0" err="1" smtClean="0">
                <a:latin typeface="+mn-lt"/>
              </a:rPr>
              <a:t>Habermas</a:t>
            </a:r>
            <a:r>
              <a:rPr lang="en-US" sz="1800" dirty="0" smtClean="0">
                <a:latin typeface="+mn-lt"/>
              </a:rPr>
              <a:t>, </a:t>
            </a:r>
            <a:r>
              <a:rPr lang="en-US" sz="1800" dirty="0" err="1" smtClean="0">
                <a:latin typeface="+mn-lt"/>
              </a:rPr>
              <a:t>Licona</a:t>
            </a:r>
            <a:r>
              <a:rPr lang="en-US" sz="1800" dirty="0" smtClean="0">
                <a:latin typeface="+mn-lt"/>
              </a:rPr>
              <a:t>,</a:t>
            </a:r>
            <a:br>
              <a:rPr lang="en-US" sz="1800" dirty="0" smtClean="0">
                <a:latin typeface="+mn-lt"/>
              </a:rPr>
            </a:br>
            <a:r>
              <a:rPr lang="en-US" sz="1800" dirty="0" smtClean="0">
                <a:latin typeface="+mn-lt"/>
              </a:rPr>
              <a:t>and Craig." </a:t>
            </a:r>
            <a:r>
              <a:rPr lang="en-US" sz="1800" i="1" dirty="0" smtClean="0">
                <a:latin typeface="+mn-lt"/>
              </a:rPr>
              <a:t>Debunking Christianity: Assessing The Minimal Facts Approach of </a:t>
            </a:r>
            <a:r>
              <a:rPr lang="en-US" sz="1800" i="1" dirty="0" err="1" smtClean="0">
                <a:latin typeface="+mn-lt"/>
              </a:rPr>
              <a:t>Habermas</a:t>
            </a:r>
            <a:r>
              <a:rPr lang="en-US" sz="1800" i="1" dirty="0" smtClean="0">
                <a:latin typeface="+mn-lt"/>
              </a:rPr>
              <a:t>, </a:t>
            </a:r>
            <a:r>
              <a:rPr lang="en-US" sz="1800" i="1" dirty="0" err="1" smtClean="0">
                <a:latin typeface="+mn-lt"/>
              </a:rPr>
              <a:t>Licona</a:t>
            </a:r>
            <a:r>
              <a:rPr lang="en-US" sz="1800" i="1" dirty="0" smtClean="0">
                <a:latin typeface="+mn-lt"/>
              </a:rPr>
              <a:t>, and Craig</a:t>
            </a:r>
            <a:r>
              <a:rPr lang="en-US" sz="1800" dirty="0" smtClean="0">
                <a:latin typeface="+mn-lt"/>
              </a:rPr>
              <a:t>. </a:t>
            </a:r>
            <a:r>
              <a:rPr lang="en-US" sz="1800" dirty="0" err="1" smtClean="0">
                <a:latin typeface="+mn-lt"/>
              </a:rPr>
              <a:t>N.p</a:t>
            </a:r>
            <a:r>
              <a:rPr lang="en-US" sz="1800" dirty="0" smtClean="0">
                <a:latin typeface="+mn-lt"/>
              </a:rPr>
              <a:t>., 15 Oct. 2011. Web. </a:t>
            </a:r>
            <a:r>
              <a:rPr lang="en-US" sz="1800" dirty="0" smtClean="0">
                <a:latin typeface="+mn-lt"/>
                <a:hlinkClick r:id="rId2"/>
              </a:rPr>
              <a:t>http://debunkingchristianity.blogspot.com/2011/10/assessing-minimal-facts-approach-of.html</a:t>
            </a:r>
            <a:r>
              <a:rPr lang="en-US" sz="1800" dirty="0" smtClean="0">
                <a:latin typeface="+mn-lt"/>
              </a:rPr>
              <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Orr, James (ed.). </a:t>
            </a:r>
            <a:r>
              <a:rPr lang="en-US" sz="1800" u="sng" dirty="0" smtClean="0">
                <a:latin typeface="+mn-lt"/>
              </a:rPr>
              <a:t>The International Standard Bible Encyclopedia</a:t>
            </a:r>
            <a:r>
              <a:rPr lang="en-US" sz="1800" dirty="0" smtClean="0">
                <a:latin typeface="+mn-lt"/>
              </a:rPr>
              <a:t>. Grand Rapids: </a:t>
            </a:r>
            <a:r>
              <a:rPr lang="en-US" sz="1800" dirty="0" err="1" smtClean="0">
                <a:latin typeface="+mn-lt"/>
              </a:rPr>
              <a:t>Eerdmans</a:t>
            </a:r>
            <a:r>
              <a:rPr lang="en-US" sz="1800" dirty="0" smtClean="0">
                <a:latin typeface="+mn-lt"/>
              </a:rPr>
              <a:t>, 1939</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Tertullian. </a:t>
            </a:r>
            <a:r>
              <a:rPr lang="en-US" sz="1800" i="1" dirty="0" smtClean="0">
                <a:latin typeface="+mn-lt"/>
              </a:rPr>
              <a:t>The Apology of Tertullian</a:t>
            </a:r>
            <a:r>
              <a:rPr lang="en-US" sz="1800" dirty="0" smtClean="0">
                <a:latin typeface="+mn-lt"/>
              </a:rPr>
              <a:t>. Trans. William Reeves. London: Griffith </a:t>
            </a:r>
            <a:r>
              <a:rPr lang="en-US" sz="1800" dirty="0" err="1" smtClean="0">
                <a:latin typeface="+mn-lt"/>
              </a:rPr>
              <a:t>Farran</a:t>
            </a:r>
            <a:r>
              <a:rPr lang="en-US" sz="1800" dirty="0" smtClean="0">
                <a:latin typeface="+mn-lt"/>
              </a:rPr>
              <a:t>, 1889.</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William </a:t>
            </a:r>
            <a:r>
              <a:rPr lang="en-US" sz="1800" dirty="0" err="1" smtClean="0">
                <a:latin typeface="+mn-lt"/>
              </a:rPr>
              <a:t>Whiston</a:t>
            </a:r>
            <a:r>
              <a:rPr lang="en-US" sz="1800" dirty="0" smtClean="0">
                <a:latin typeface="+mn-lt"/>
              </a:rPr>
              <a:t> (tr.) </a:t>
            </a:r>
            <a:r>
              <a:rPr lang="en-US" sz="1800" u="sng" dirty="0" smtClean="0">
                <a:latin typeface="+mn-lt"/>
              </a:rPr>
              <a:t>The Works of Flavius Josephus</a:t>
            </a:r>
            <a:r>
              <a:rPr lang="en-US" sz="1800" dirty="0" smtClean="0">
                <a:latin typeface="+mn-lt"/>
              </a:rPr>
              <a:t>. Grand Rapids: Baker, 1979  </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Wright, N.T.  </a:t>
            </a:r>
            <a:r>
              <a:rPr lang="en-US" sz="1800" u="sng" dirty="0" smtClean="0">
                <a:latin typeface="+mn-lt"/>
              </a:rPr>
              <a:t>The Resurrection of the Son of God</a:t>
            </a:r>
            <a:r>
              <a:rPr lang="en-US" sz="1800" dirty="0" smtClean="0">
                <a:latin typeface="+mn-lt"/>
              </a:rPr>
              <a:t>. Fortress Press: Minneapolis, 2003</a:t>
            </a:r>
            <a:br>
              <a:rPr lang="en-US" sz="1800" dirty="0" smtClean="0">
                <a:latin typeface="+mn-lt"/>
              </a:rPr>
            </a:br>
            <a:r>
              <a:rPr lang="en-US" sz="1800" dirty="0" smtClean="0">
                <a:latin typeface="+mn-lt"/>
              </a:rPr>
              <a:t/>
            </a:r>
            <a:br>
              <a:rPr lang="en-US" sz="1800" dirty="0" smtClean="0">
                <a:latin typeface="+mn-lt"/>
              </a:rPr>
            </a:br>
            <a:r>
              <a:rPr lang="en-US" sz="1800" b="1" dirty="0" smtClean="0">
                <a:latin typeface="+mn-lt"/>
              </a:rPr>
              <a:t>E.P. Holding (ed.)  </a:t>
            </a:r>
            <a:r>
              <a:rPr lang="en-US" sz="1800" b="1" u="sng" dirty="0" smtClean="0">
                <a:latin typeface="+mn-lt"/>
              </a:rPr>
              <a:t>Shattering the Christ Myth</a:t>
            </a:r>
            <a:r>
              <a:rPr lang="en-US" sz="1800" b="1" dirty="0" smtClean="0">
                <a:latin typeface="+mn-lt"/>
              </a:rPr>
              <a:t>  </a:t>
            </a:r>
            <a:r>
              <a:rPr lang="en-US" sz="1800" b="1" dirty="0" err="1" smtClean="0">
                <a:latin typeface="+mn-lt"/>
              </a:rPr>
              <a:t>Xulon</a:t>
            </a:r>
            <a:r>
              <a:rPr lang="en-US" sz="1800" b="1" dirty="0" smtClean="0">
                <a:latin typeface="+mn-lt"/>
              </a:rPr>
              <a:t> Press, 2007 </a:t>
            </a:r>
            <a:endParaRPr lang="en-US" sz="1800" b="1" dirty="0">
              <a:latin typeface="+mn-lt"/>
            </a:endParaRPr>
          </a:p>
        </p:txBody>
      </p:sp>
    </p:spTree>
    <p:extLst>
      <p:ext uri="{BB962C8B-B14F-4D97-AF65-F5344CB8AC3E}">
        <p14:creationId xmlns:p14="http://schemas.microsoft.com/office/powerpoint/2010/main" val="26845251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endParaRPr lang="en-US" sz="1000" b="1" dirty="0">
              <a:solidFill>
                <a:schemeClr val="bg1"/>
              </a:solidFill>
            </a:endParaRPr>
          </a:p>
        </p:txBody>
      </p:sp>
      <p:sp>
        <p:nvSpPr>
          <p:cNvPr id="4" name="Oval 3"/>
          <p:cNvSpPr/>
          <p:nvPr/>
        </p:nvSpPr>
        <p:spPr>
          <a:xfrm>
            <a:off x="2286000" y="1562100"/>
            <a:ext cx="4343400" cy="3886200"/>
          </a:xfrm>
          <a:prstGeom prst="ellipse">
            <a:avLst/>
          </a:prstGeom>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solidFill>
                  <a:prstClr val="white"/>
                </a:solidFill>
                <a:latin typeface="Arial Black" panose="020B0A04020102020204" pitchFamily="34" charset="0"/>
                <a:ea typeface="Gungsuh" panose="02030600000101010101" pitchFamily="18" charset="-127"/>
              </a:rPr>
              <a:t>sequence</a:t>
            </a:r>
          </a:p>
          <a:p>
            <a:pPr algn="ctr"/>
            <a:r>
              <a:rPr lang="en-US" sz="4000" dirty="0" smtClean="0">
                <a:solidFill>
                  <a:prstClr val="white"/>
                </a:solidFill>
                <a:latin typeface="Arial Black" panose="020B0A04020102020204" pitchFamily="34" charset="0"/>
                <a:ea typeface="Gungsuh" panose="02030600000101010101" pitchFamily="18" charset="-127"/>
              </a:rPr>
              <a:t>of events</a:t>
            </a:r>
            <a:endParaRPr lang="en-US" sz="4000" dirty="0">
              <a:solidFill>
                <a:prstClr val="white"/>
              </a:solidFill>
              <a:latin typeface="Arial Black" panose="020B0A04020102020204" pitchFamily="34" charset="0"/>
              <a:ea typeface="Gungsuh" panose="02030600000101010101" pitchFamily="18" charset="-127"/>
            </a:endParaRPr>
          </a:p>
        </p:txBody>
      </p:sp>
    </p:spTree>
    <p:extLst>
      <p:ext uri="{BB962C8B-B14F-4D97-AF65-F5344CB8AC3E}">
        <p14:creationId xmlns:p14="http://schemas.microsoft.com/office/powerpoint/2010/main" val="13700316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pPr algn="l"/>
            <a:r>
              <a:rPr lang="en-US" sz="1800" b="1" dirty="0" smtClean="0">
                <a:solidFill>
                  <a:schemeClr val="bg1"/>
                </a:solidFill>
                <a:latin typeface="Calibri" panose="020F0502020204030204" pitchFamily="34" charset="0"/>
              </a:rPr>
              <a:t>SUGGESTED CHRONOLOGY OF EVENTS AND APPEARANCES</a:t>
            </a:r>
            <a:br>
              <a:rPr lang="en-US" sz="1800" b="1" dirty="0" smtClean="0">
                <a:solidFill>
                  <a:schemeClr val="bg1"/>
                </a:solidFill>
                <a:latin typeface="Calibri" panose="020F0502020204030204" pitchFamily="34" charset="0"/>
              </a:rPr>
            </a:br>
            <a:r>
              <a:rPr lang="en-US" sz="1800" b="1" dirty="0" smtClean="0">
                <a:solidFill>
                  <a:schemeClr val="bg1"/>
                </a:solidFill>
                <a:latin typeface="Calibri" panose="020F0502020204030204" pitchFamily="34" charset="0"/>
              </a:rPr>
              <a:t>The following is not presented as exhaustive or inerrant. It is hoped that it will be helpful.</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a:t>
            </a:r>
            <a:r>
              <a:rPr lang="en-US" sz="1800" dirty="0" smtClean="0">
                <a:solidFill>
                  <a:srgbClr val="FFFF00"/>
                </a:solidFill>
                <a:latin typeface="Calibri" panose="020F0502020204030204" pitchFamily="34" charset="0"/>
              </a:rPr>
              <a:t>. </a:t>
            </a:r>
            <a:r>
              <a:rPr lang="en-US" sz="1800" dirty="0" smtClean="0">
                <a:solidFill>
                  <a:schemeClr val="bg1"/>
                </a:solidFill>
                <a:latin typeface="Calibri" panose="020F0502020204030204" pitchFamily="34" charset="0"/>
              </a:rPr>
              <a:t>Several women (perhaps in different homes), make plans to go, or meet at the tomb, around dawn.</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2. </a:t>
            </a:r>
            <a:r>
              <a:rPr lang="en-US" sz="1800" b="1" dirty="0" smtClean="0">
                <a:solidFill>
                  <a:schemeClr val="bg1"/>
                </a:solidFill>
                <a:latin typeface="Calibri" panose="020F0502020204030204" pitchFamily="34" charset="0"/>
              </a:rPr>
              <a:t> </a:t>
            </a:r>
            <a:r>
              <a:rPr lang="en-US" sz="1800" dirty="0" smtClean="0">
                <a:solidFill>
                  <a:schemeClr val="bg1"/>
                </a:solidFill>
                <a:latin typeface="Calibri" panose="020F0502020204030204" pitchFamily="34" charset="0"/>
              </a:rPr>
              <a:t>Mary Magdalene arrives early “while it is yet dark” (John .20:1). Seeing the tomb open, and before finding out what happened, she runs to report the removal of the body.</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3</a:t>
            </a:r>
            <a:r>
              <a:rPr lang="en-US" sz="1800" b="1" dirty="0" smtClean="0">
                <a:solidFill>
                  <a:schemeClr val="bg1"/>
                </a:solidFill>
                <a:latin typeface="Calibri" panose="020F0502020204030204" pitchFamily="34" charset="0"/>
              </a:rPr>
              <a:t>. </a:t>
            </a:r>
            <a:r>
              <a:rPr lang="en-US" sz="1800" dirty="0" smtClean="0">
                <a:solidFill>
                  <a:schemeClr val="bg1"/>
                </a:solidFill>
                <a:latin typeface="Calibri" panose="020F0502020204030204" pitchFamily="34" charset="0"/>
              </a:rPr>
              <a:t>More women arrive “when the sun is risen” (Mark 16:2). They see the angels and hear the message: “He is not here, but is risen.” They depart.</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4</a:t>
            </a:r>
            <a:r>
              <a:rPr lang="en-US" sz="1800" b="1" dirty="0" smtClean="0">
                <a:solidFill>
                  <a:schemeClr val="bg1"/>
                </a:solidFill>
                <a:latin typeface="Calibri" panose="020F0502020204030204" pitchFamily="34" charset="0"/>
              </a:rPr>
              <a:t>. </a:t>
            </a:r>
            <a:r>
              <a:rPr lang="en-US" sz="1800" dirty="0" smtClean="0">
                <a:solidFill>
                  <a:schemeClr val="bg1"/>
                </a:solidFill>
                <a:latin typeface="Calibri" panose="020F0502020204030204" pitchFamily="34" charset="0"/>
              </a:rPr>
              <a:t>Peter and John arrive, look at the grave clothes, and depart (John 20).</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5. </a:t>
            </a:r>
            <a:r>
              <a:rPr lang="en-US" sz="1800" dirty="0" smtClean="0">
                <a:solidFill>
                  <a:schemeClr val="bg1"/>
                </a:solidFill>
                <a:latin typeface="Calibri" panose="020F0502020204030204" pitchFamily="34" charset="0"/>
              </a:rPr>
              <a:t>Mary returns to the tomb. Weeping, and mistaking a man nearby to be the gardener, she asks about the body. When Jesus calls her by name, she turns and sees it is Jesus.</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6. </a:t>
            </a:r>
            <a:r>
              <a:rPr lang="en-US" sz="1800" dirty="0" smtClean="0">
                <a:solidFill>
                  <a:schemeClr val="bg1"/>
                </a:solidFill>
                <a:latin typeface="Calibri" panose="020F0502020204030204" pitchFamily="34" charset="0"/>
              </a:rPr>
              <a:t>Women report the vision of the angels to the disciples (Luke 24).</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7. </a:t>
            </a:r>
            <a:r>
              <a:rPr lang="en-US" sz="1800" dirty="0" smtClean="0">
                <a:solidFill>
                  <a:schemeClr val="bg1"/>
                </a:solidFill>
                <a:latin typeface="Calibri" panose="020F0502020204030204" pitchFamily="34" charset="0"/>
              </a:rPr>
              <a:t>Jesus appears to the women (Matt. 28:9).</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8. </a:t>
            </a:r>
            <a:r>
              <a:rPr lang="en-US" sz="1800" dirty="0" smtClean="0">
                <a:solidFill>
                  <a:schemeClr val="bg1"/>
                </a:solidFill>
                <a:latin typeface="Calibri" panose="020F0502020204030204" pitchFamily="34" charset="0"/>
              </a:rPr>
              <a:t>Jesus appears to two disciples on the road to Emmaus (Luke 24)</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9. </a:t>
            </a:r>
            <a:r>
              <a:rPr lang="en-US" sz="1800" dirty="0" smtClean="0">
                <a:solidFill>
                  <a:schemeClr val="bg1"/>
                </a:solidFill>
                <a:latin typeface="Calibri" panose="020F0502020204030204" pitchFamily="34" charset="0"/>
              </a:rPr>
              <a:t>They report or affirm an appearance to Simon (Luke 24:34; cf. 1 Cor.15:5).</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10. </a:t>
            </a:r>
            <a:r>
              <a:rPr lang="en-US" sz="1800" dirty="0" smtClean="0">
                <a:solidFill>
                  <a:schemeClr val="bg1"/>
                </a:solidFill>
                <a:latin typeface="Calibri" panose="020F0502020204030204" pitchFamily="34" charset="0"/>
              </a:rPr>
              <a:t>Appears to the disciples, late on that first day of the week (Luke 24:36ff.; John 20:19ff).</a:t>
            </a:r>
            <a:br>
              <a:rPr lang="en-US" sz="1800"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11. </a:t>
            </a:r>
            <a:r>
              <a:rPr lang="en-US" sz="1800" dirty="0" smtClean="0">
                <a:solidFill>
                  <a:schemeClr val="bg1"/>
                </a:solidFill>
                <a:latin typeface="Calibri" panose="020F0502020204030204" pitchFamily="34" charset="0"/>
              </a:rPr>
              <a:t>Appears to the disciples again a week later, with Thomas present (John 20:24ff)</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12. </a:t>
            </a:r>
            <a:r>
              <a:rPr lang="en-US" sz="1800" dirty="0" smtClean="0">
                <a:solidFill>
                  <a:schemeClr val="bg1"/>
                </a:solidFill>
                <a:latin typeface="Calibri" panose="020F0502020204030204" pitchFamily="34" charset="0"/>
              </a:rPr>
              <a:t>Appears to the disciples by the Sea of Galilee (John 21)</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13. </a:t>
            </a:r>
            <a:r>
              <a:rPr lang="en-US" sz="1800" dirty="0" smtClean="0">
                <a:solidFill>
                  <a:schemeClr val="bg1"/>
                </a:solidFill>
                <a:latin typeface="Calibri" panose="020F0502020204030204" pitchFamily="34" charset="0"/>
              </a:rPr>
              <a:t>Appears to more than 500, perhaps in Galilee (Matt. 28:10, 16; 1 Cor.15:6)</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14. </a:t>
            </a:r>
            <a:r>
              <a:rPr lang="en-US" sz="1800" dirty="0" smtClean="0">
                <a:solidFill>
                  <a:schemeClr val="bg1"/>
                </a:solidFill>
                <a:latin typeface="Calibri" panose="020F0502020204030204" pitchFamily="34" charset="0"/>
              </a:rPr>
              <a:t>Appears to his brother James (1 Cor. 15:7).</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15. </a:t>
            </a:r>
            <a:r>
              <a:rPr lang="en-US" sz="1800" dirty="0" smtClean="0">
                <a:solidFill>
                  <a:schemeClr val="bg1"/>
                </a:solidFill>
                <a:latin typeface="Calibri" panose="020F0502020204030204" pitchFamily="34" charset="0"/>
              </a:rPr>
              <a:t>Ascends from the Mt. of Olives (Acts 1; Luke 24)</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16. </a:t>
            </a:r>
            <a:r>
              <a:rPr lang="en-US" sz="1800" dirty="0" smtClean="0">
                <a:solidFill>
                  <a:schemeClr val="bg1"/>
                </a:solidFill>
                <a:latin typeface="Calibri" panose="020F0502020204030204" pitchFamily="34" charset="0"/>
              </a:rPr>
              <a:t>Appears to Saul of Tarsus, on the road to Damascus (1Cor. 15:8; cf. Acts 9; 22; 26)</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chemeClr val="bg1"/>
                </a:solidFill>
                <a:latin typeface="Calibri" panose="020F0502020204030204" pitchFamily="34" charset="0"/>
              </a:rPr>
              <a:t>Note: </a:t>
            </a:r>
            <a:r>
              <a:rPr lang="en-US" sz="1800" dirty="0" smtClean="0">
                <a:solidFill>
                  <a:schemeClr val="bg1"/>
                </a:solidFill>
                <a:latin typeface="Calibri" panose="020F0502020204030204" pitchFamily="34" charset="0"/>
              </a:rPr>
              <a:t>this sequence does not include textual variants which are not present in all the Mss. (Matt. 28:9a [KJV]; Luke 24:12; and Mark 16:9-20).                                                         -S. </a:t>
            </a:r>
            <a:r>
              <a:rPr lang="en-US" sz="1800" dirty="0" err="1" smtClean="0">
                <a:solidFill>
                  <a:schemeClr val="bg1"/>
                </a:solidFill>
                <a:latin typeface="Calibri" panose="020F0502020204030204" pitchFamily="34" charset="0"/>
              </a:rPr>
              <a:t>Smelser</a:t>
            </a:r>
            <a:endParaRPr lang="en-US" sz="1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088157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486387">
            <a:off x="714493" y="1352862"/>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
        <p:nvSpPr>
          <p:cNvPr id="7" name="TextBox 6"/>
          <p:cNvSpPr txBox="1"/>
          <p:nvPr/>
        </p:nvSpPr>
        <p:spPr>
          <a:xfrm>
            <a:off x="0" y="3429000"/>
            <a:ext cx="9144000" cy="1200329"/>
          </a:xfrm>
          <a:prstGeom prst="rect">
            <a:avLst/>
          </a:prstGeom>
          <a:noFill/>
        </p:spPr>
        <p:txBody>
          <a:bodyPr wrap="square" rtlCol="0">
            <a:spAutoFit/>
          </a:bodyPr>
          <a:lstStyle/>
          <a:p>
            <a:pPr lvl="0" algn="ctr">
              <a:spcBef>
                <a:spcPct val="0"/>
              </a:spcBef>
              <a:defRPr/>
            </a:pPr>
            <a:r>
              <a:rPr lang="en-US" sz="3600" b="1" dirty="0" smtClean="0">
                <a:solidFill>
                  <a:schemeClr val="bg1"/>
                </a:solidFill>
                <a:latin typeface="Arial Narrow" pitchFamily="34" charset="0"/>
                <a:cs typeface="Arial" pitchFamily="34" charset="0"/>
              </a:rPr>
              <a:t>“the text in Josephus</a:t>
            </a:r>
          </a:p>
          <a:p>
            <a:pPr lvl="0" algn="ctr">
              <a:spcBef>
                <a:spcPct val="0"/>
              </a:spcBef>
              <a:defRPr/>
            </a:pPr>
            <a:r>
              <a:rPr lang="en-US" sz="3600" b="1" dirty="0" smtClean="0">
                <a:solidFill>
                  <a:schemeClr val="bg1"/>
                </a:solidFill>
                <a:latin typeface="Arial Narrow" pitchFamily="34" charset="0"/>
                <a:cs typeface="Arial" pitchFamily="34" charset="0"/>
              </a:rPr>
              <a:t>is a later addition”</a:t>
            </a:r>
            <a:endParaRPr lang="en-US" sz="3600" b="1" dirty="0">
              <a:solidFill>
                <a:schemeClr val="bg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normAutofit fontScale="85000" lnSpcReduction="20000"/>
          </a:bodyPr>
          <a:lstStyle/>
          <a:p>
            <a:pPr>
              <a:buNone/>
            </a:pPr>
            <a:r>
              <a:rPr lang="en-US" sz="3900" b="1" dirty="0" smtClean="0">
                <a:solidFill>
                  <a:srgbClr val="FFFF00"/>
                </a:solidFill>
              </a:rPr>
              <a:t>There are 2 references to Jesus in Josephus </a:t>
            </a:r>
            <a:r>
              <a:rPr lang="en-US" sz="4800" b="1" dirty="0" smtClean="0">
                <a:solidFill>
                  <a:srgbClr val="FFFF00"/>
                </a:solidFill>
                <a:latin typeface="Nyala" pitchFamily="2" charset="0"/>
              </a:rPr>
              <a:t>:</a:t>
            </a:r>
          </a:p>
          <a:p>
            <a:pPr>
              <a:buNone/>
            </a:pPr>
            <a:endParaRPr lang="en-US" sz="4800" b="1" dirty="0">
              <a:solidFill>
                <a:srgbClr val="FFFF00"/>
              </a:solidFill>
              <a:latin typeface="Nyala" pitchFamily="2" charset="0"/>
            </a:endParaRPr>
          </a:p>
          <a:p>
            <a:pPr>
              <a:buNone/>
            </a:pPr>
            <a:r>
              <a:rPr lang="en-US" sz="4800" b="1" dirty="0">
                <a:solidFill>
                  <a:srgbClr val="FFFF00"/>
                </a:solidFill>
                <a:latin typeface="Nyala" pitchFamily="2" charset="0"/>
              </a:rPr>
              <a:t>	</a:t>
            </a:r>
            <a:r>
              <a:rPr lang="en-US" sz="4800" b="1" dirty="0" smtClean="0">
                <a:solidFill>
                  <a:schemeClr val="bg1"/>
                </a:solidFill>
              </a:rPr>
              <a:t>one where scholars recognize an original reference has been embellished…</a:t>
            </a:r>
          </a:p>
          <a:p>
            <a:pPr>
              <a:buNone/>
            </a:pPr>
            <a:endParaRPr lang="en-US" sz="4800" b="1" dirty="0">
              <a:solidFill>
                <a:schemeClr val="bg1"/>
              </a:solidFill>
            </a:endParaRPr>
          </a:p>
          <a:p>
            <a:pPr>
              <a:buNone/>
            </a:pPr>
            <a:endParaRPr lang="en-US" sz="4800" b="1" dirty="0" smtClean="0">
              <a:solidFill>
                <a:schemeClr val="bg1"/>
              </a:solidFill>
            </a:endParaRPr>
          </a:p>
          <a:p>
            <a:pPr>
              <a:buNone/>
            </a:pPr>
            <a:endParaRPr lang="en-US" sz="4800" b="1" dirty="0">
              <a:solidFill>
                <a:schemeClr val="bg1"/>
              </a:solidFill>
            </a:endParaRPr>
          </a:p>
          <a:p>
            <a:pPr>
              <a:buNone/>
            </a:pPr>
            <a:r>
              <a:rPr lang="en-US" sz="4800" b="1" dirty="0" smtClean="0">
                <a:solidFill>
                  <a:schemeClr val="bg1"/>
                </a:solidFill>
              </a:rPr>
              <a:t>	and one where scholars widely accept the text as it stands</a:t>
            </a:r>
            <a:endParaRPr lang="en-US" sz="3400" b="1" i="1" dirty="0" smtClean="0">
              <a:solidFill>
                <a:schemeClr val="bg1"/>
              </a:solidFill>
            </a:endParaRPr>
          </a:p>
          <a:p>
            <a:pPr>
              <a:buNone/>
            </a:pPr>
            <a:endParaRPr lang="en-US" sz="3400" b="1" i="1" dirty="0" smtClean="0">
              <a:solidFill>
                <a:srgbClr val="FFFF00"/>
              </a:solidFill>
            </a:endParaRPr>
          </a:p>
          <a:p>
            <a:pPr algn="r">
              <a:buNone/>
            </a:pPr>
            <a:endParaRPr lang="en-US" sz="1600" i="1" dirty="0" smtClean="0">
              <a:solidFill>
                <a:srgbClr val="FFFF00"/>
              </a:solidFill>
            </a:endParaRPr>
          </a:p>
          <a:p>
            <a:pPr algn="r">
              <a:buNone/>
            </a:pPr>
            <a:r>
              <a:rPr lang="en-US" sz="1600" i="1" dirty="0" smtClean="0">
                <a:solidFill>
                  <a:srgbClr val="FFFF00"/>
                </a:solidFill>
              </a:rPr>
              <a:t>tr. </a:t>
            </a:r>
            <a:r>
              <a:rPr lang="en-US" sz="1600" i="1" dirty="0" err="1" smtClean="0">
                <a:solidFill>
                  <a:srgbClr val="FFFF00"/>
                </a:solidFill>
              </a:rPr>
              <a:t>W.Whitson</a:t>
            </a:r>
            <a:r>
              <a:rPr lang="en-US" sz="1600" i="1" dirty="0" smtClean="0">
                <a:solidFill>
                  <a:srgbClr val="FFFF00"/>
                </a:solidFill>
              </a:rPr>
              <a:t>  ccel.org</a:t>
            </a:r>
            <a:endParaRPr lang="en-US" sz="1600" i="1" dirty="0">
              <a:solidFill>
                <a:srgbClr val="FFFF00"/>
              </a:solidFill>
            </a:endParaRPr>
          </a:p>
        </p:txBody>
      </p:sp>
      <p:sp>
        <p:nvSpPr>
          <p:cNvPr id="5" name="Horizontal Scroll 4"/>
          <p:cNvSpPr/>
          <p:nvPr/>
        </p:nvSpPr>
        <p:spPr>
          <a:xfrm>
            <a:off x="228600" y="3581400"/>
            <a:ext cx="8686800" cy="2971800"/>
          </a:xfrm>
          <a:prstGeom prst="horizontalScroll">
            <a:avLst>
              <a:gd name="adj" fmla="val 8547"/>
            </a:avLst>
          </a:prstGeom>
          <a:solidFill>
            <a:srgbClr val="FFFF66"/>
          </a:solidFill>
          <a:ln w="28575">
            <a:solidFill>
              <a:schemeClr val="tx1"/>
            </a:solidFill>
          </a:ln>
          <a:effectLst>
            <a:outerShdw blurRad="190500" dist="190500" dir="2400000" algn="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arkisim" pitchFamily="34" charset="-79"/>
                <a:cs typeface="Narkisim" pitchFamily="34" charset="-79"/>
              </a:rPr>
              <a:t>Antiq.</a:t>
            </a:r>
            <a:r>
              <a:rPr lang="en-US" sz="2800" b="1" dirty="0" smtClean="0">
                <a:solidFill>
                  <a:schemeClr val="tx1"/>
                </a:solidFill>
                <a:latin typeface="Narkisim" pitchFamily="34" charset="-79"/>
                <a:cs typeface="Narkisim" pitchFamily="34" charset="-79"/>
              </a:rPr>
              <a:t>  </a:t>
            </a:r>
          </a:p>
          <a:p>
            <a:pPr algn="ctr"/>
            <a:r>
              <a:rPr lang="en-US" sz="3600" b="1" dirty="0" smtClean="0">
                <a:solidFill>
                  <a:schemeClr val="tx1"/>
                </a:solidFill>
                <a:latin typeface="Narkisim" pitchFamily="34" charset="-79"/>
                <a:cs typeface="Narkisim" pitchFamily="34" charset="-79"/>
              </a:rPr>
              <a:t>20.9.1</a:t>
            </a:r>
          </a:p>
          <a:p>
            <a:pPr algn="ctr"/>
            <a:r>
              <a:rPr lang="en-US" sz="3200" dirty="0" smtClean="0">
                <a:solidFill>
                  <a:schemeClr val="tx1"/>
                </a:solidFill>
                <a:cs typeface="Arial" pitchFamily="34" charset="0"/>
              </a:rPr>
              <a:t>“</a:t>
            </a:r>
            <a:r>
              <a:rPr lang="en-US" sz="3200" dirty="0" err="1" smtClean="0">
                <a:solidFill>
                  <a:schemeClr val="tx1"/>
                </a:solidFill>
                <a:cs typeface="Arial" pitchFamily="34" charset="0"/>
              </a:rPr>
              <a:t>Ananus</a:t>
            </a:r>
            <a:r>
              <a:rPr lang="en-US" sz="3200" dirty="0" smtClean="0">
                <a:solidFill>
                  <a:schemeClr val="tx1"/>
                </a:solidFill>
                <a:cs typeface="Arial" pitchFamily="34" charset="0"/>
              </a:rPr>
              <a:t>… brought before them</a:t>
            </a:r>
          </a:p>
          <a:p>
            <a:pPr algn="ctr"/>
            <a:r>
              <a:rPr lang="en-US" sz="3200" dirty="0" smtClean="0">
                <a:solidFill>
                  <a:schemeClr val="tx1"/>
                </a:solidFill>
                <a:cs typeface="Arial" pitchFamily="34" charset="0"/>
              </a:rPr>
              <a:t> the brother of Jesus, who was called Christ, whose name was James…” </a:t>
            </a:r>
          </a:p>
        </p:txBody>
      </p:sp>
      <p:sp>
        <p:nvSpPr>
          <p:cNvPr id="7" name="Horizontal Scroll 6"/>
          <p:cNvSpPr/>
          <p:nvPr/>
        </p:nvSpPr>
        <p:spPr>
          <a:xfrm>
            <a:off x="228600" y="609600"/>
            <a:ext cx="8686800" cy="3048000"/>
          </a:xfrm>
          <a:prstGeom prst="horizontalScroll">
            <a:avLst>
              <a:gd name="adj" fmla="val 8547"/>
            </a:avLst>
          </a:prstGeom>
          <a:solidFill>
            <a:srgbClr val="FFFF66"/>
          </a:solidFill>
          <a:ln w="28575">
            <a:solidFill>
              <a:schemeClr val="tx1"/>
            </a:solidFill>
          </a:ln>
          <a:effectLst>
            <a:outerShdw blurRad="190500" dist="190500" dir="2400000" algn="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arkisim" pitchFamily="34" charset="-79"/>
                <a:cs typeface="Narkisim" pitchFamily="34" charset="-79"/>
              </a:rPr>
              <a:t>Antiq.</a:t>
            </a:r>
          </a:p>
          <a:p>
            <a:pPr algn="ctr"/>
            <a:r>
              <a:rPr lang="en-US" sz="3600" b="1" dirty="0" smtClean="0">
                <a:solidFill>
                  <a:schemeClr val="tx1"/>
                </a:solidFill>
                <a:latin typeface="Narkisim" pitchFamily="34" charset="-79"/>
                <a:cs typeface="Narkisim" pitchFamily="34" charset="-79"/>
              </a:rPr>
              <a:t>18.3.3</a:t>
            </a:r>
          </a:p>
          <a:p>
            <a:pPr algn="ctr"/>
            <a:r>
              <a:rPr lang="en-US" sz="3200" dirty="0" smtClean="0">
                <a:solidFill>
                  <a:schemeClr val="tx1"/>
                </a:solidFill>
                <a:cs typeface="Arial" pitchFamily="34" charset="0"/>
              </a:rPr>
              <a:t>“Now there was about this time Jesus …</a:t>
            </a:r>
          </a:p>
          <a:p>
            <a:pPr algn="ctr"/>
            <a:r>
              <a:rPr lang="en-US" sz="3200" dirty="0" smtClean="0">
                <a:solidFill>
                  <a:schemeClr val="tx1"/>
                </a:solidFill>
                <a:cs typeface="Arial" pitchFamily="34" charset="0"/>
              </a:rPr>
              <a:t>Pilate, at the suggestion of the principal men amongst us, had condemned him to the cross…”</a:t>
            </a:r>
          </a:p>
        </p:txBody>
      </p:sp>
      <p:sp>
        <p:nvSpPr>
          <p:cNvPr id="11" name="Rectangle 10"/>
          <p:cNvSpPr/>
          <p:nvPr/>
        </p:nvSpPr>
        <p:spPr>
          <a:xfrm>
            <a:off x="5802477" y="762000"/>
            <a:ext cx="3126177"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solidFill>
                  <a:srgbClr val="C00000"/>
                </a:solidFill>
                <a:effectLst>
                  <a:outerShdw blurRad="50800" dist="39000" dir="5460000" algn="tl">
                    <a:srgbClr val="000000">
                      <a:alpha val="38000"/>
                    </a:srgbClr>
                  </a:outerShdw>
                </a:effectLst>
                <a:latin typeface="Wingdings 2" pitchFamily="18" charset="2"/>
              </a:rPr>
              <a:t>R</a:t>
            </a:r>
            <a:r>
              <a:rPr lang="en-US" sz="4400" b="1" cap="none" spc="0" dirty="0" smtClean="0">
                <a:ln w="11430"/>
                <a:solidFill>
                  <a:srgbClr val="C00000"/>
                </a:solidFill>
                <a:effectLst>
                  <a:outerShdw blurRad="50800" dist="39000" dir="5460000" algn="tl">
                    <a:srgbClr val="000000">
                      <a:alpha val="38000"/>
                    </a:srgbClr>
                  </a:outerShdw>
                </a:effectLst>
              </a:rPr>
              <a:t>+ </a:t>
            </a:r>
            <a:r>
              <a:rPr lang="en-US" sz="4400" b="1" cap="none" spc="0" dirty="0" err="1" smtClean="0">
                <a:ln w="11430"/>
                <a:solidFill>
                  <a:srgbClr val="C00000"/>
                </a:solidFill>
                <a:effectLst>
                  <a:outerShdw blurRad="50800" dist="39000" dir="5460000" algn="tl">
                    <a:srgbClr val="000000">
                      <a:alpha val="38000"/>
                    </a:srgbClr>
                  </a:outerShdw>
                </a:effectLst>
              </a:rPr>
              <a:t>embel</a:t>
            </a:r>
            <a:r>
              <a:rPr lang="en-US" sz="4400" b="1" cap="none" spc="0" dirty="0" smtClean="0">
                <a:ln w="11430"/>
                <a:solidFill>
                  <a:srgbClr val="C00000"/>
                </a:solidFill>
                <a:effectLst>
                  <a:outerShdw blurRad="50800" dist="39000" dir="5460000" algn="tl">
                    <a:srgbClr val="000000">
                      <a:alpha val="38000"/>
                    </a:srgbClr>
                  </a:outerShdw>
                </a:effectLst>
              </a:rPr>
              <a:t>.</a:t>
            </a:r>
            <a:endParaRPr lang="en-US" sz="4400" b="1" cap="none" spc="0" dirty="0">
              <a:ln w="11430"/>
              <a:solidFill>
                <a:srgbClr val="C00000"/>
              </a:solidFill>
              <a:effectLst>
                <a:outerShdw blurRad="50800" dist="39000" dir="5460000" algn="tl">
                  <a:srgbClr val="000000">
                    <a:alpha val="38000"/>
                  </a:srgbClr>
                </a:outerShdw>
              </a:effectLst>
            </a:endParaRPr>
          </a:p>
        </p:txBody>
      </p:sp>
      <p:sp>
        <p:nvSpPr>
          <p:cNvPr id="14" name="Rectangle 13"/>
          <p:cNvSpPr/>
          <p:nvPr/>
        </p:nvSpPr>
        <p:spPr>
          <a:xfrm>
            <a:off x="5715000" y="3781961"/>
            <a:ext cx="109998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solidFill>
                  <a:srgbClr val="C00000"/>
                </a:solidFill>
                <a:effectLst>
                  <a:outerShdw blurRad="50800" dist="39000" dir="5460000" algn="tl">
                    <a:srgbClr val="000000">
                      <a:alpha val="38000"/>
                    </a:srgbClr>
                  </a:outerShdw>
                </a:effectLst>
                <a:latin typeface="Wingdings 2" pitchFamily="18" charset="2"/>
              </a:rPr>
              <a:t>R</a:t>
            </a:r>
            <a:endParaRPr lang="en-US" sz="4400" b="1" cap="none" spc="0" dirty="0">
              <a:ln w="11430"/>
              <a:solidFill>
                <a:srgbClr val="C0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p:bldP spid="1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normAutofit/>
          </a:bodyPr>
          <a:lstStyle/>
          <a:p>
            <a:pPr>
              <a:buNone/>
            </a:pPr>
            <a:r>
              <a:rPr lang="en-US" sz="2600" dirty="0" smtClean="0">
                <a:solidFill>
                  <a:schemeClr val="bg1"/>
                </a:solidFill>
                <a:latin typeface="Calibri" panose="020F0502020204030204" pitchFamily="34" charset="0"/>
              </a:rPr>
              <a:t>the embellished text: </a:t>
            </a:r>
            <a:r>
              <a:rPr lang="en-US" sz="2800" b="1" i="1" dirty="0" smtClean="0">
                <a:solidFill>
                  <a:srgbClr val="FFFF00"/>
                </a:solidFill>
                <a:latin typeface="Calibri" panose="020F0502020204030204" pitchFamily="34" charset="0"/>
              </a:rPr>
              <a:t>Josephus Antiq. 18. 3. 3 </a:t>
            </a:r>
            <a:r>
              <a:rPr lang="en-US" sz="2800" i="1" dirty="0" smtClean="0">
                <a:solidFill>
                  <a:srgbClr val="FFFF00"/>
                </a:solidFill>
                <a:latin typeface="Calibri" panose="020F0502020204030204" pitchFamily="34" charset="0"/>
              </a:rPr>
              <a:t> </a:t>
            </a:r>
            <a:r>
              <a:rPr lang="en-US" sz="1600" i="1" dirty="0" smtClean="0">
                <a:solidFill>
                  <a:srgbClr val="FFFF00"/>
                </a:solidFill>
                <a:latin typeface="Calibri" panose="020F0502020204030204" pitchFamily="34" charset="0"/>
              </a:rPr>
              <a:t>tr.: Wm. Whitson   ccel.org</a:t>
            </a:r>
            <a:endParaRPr lang="en-US" sz="1600" i="1" dirty="0">
              <a:solidFill>
                <a:srgbClr val="FFFF00"/>
              </a:solidFill>
              <a:latin typeface="Calibri" panose="020F0502020204030204" pitchFamily="34" charset="0"/>
            </a:endParaRPr>
          </a:p>
        </p:txBody>
      </p:sp>
      <p:sp>
        <p:nvSpPr>
          <p:cNvPr id="2" name="Title 1"/>
          <p:cNvSpPr>
            <a:spLocks noGrp="1"/>
          </p:cNvSpPr>
          <p:nvPr>
            <p:ph type="title"/>
          </p:nvPr>
        </p:nvSpPr>
        <p:spPr>
          <a:xfrm>
            <a:off x="0" y="609600"/>
            <a:ext cx="9144000" cy="6248400"/>
          </a:xfrm>
          <a:solidFill>
            <a:schemeClr val="bg1"/>
          </a:solidFill>
        </p:spPr>
        <p:txBody>
          <a:bodyPr>
            <a:normAutofit fontScale="90000"/>
          </a:bodyPr>
          <a:lstStyle/>
          <a:p>
            <a:pPr algn="l"/>
            <a:r>
              <a:rPr lang="en-US" sz="3200" b="1" dirty="0" smtClean="0">
                <a:latin typeface="Arial Narrow" pitchFamily="34" charset="0"/>
                <a:cs typeface="Arial" pitchFamily="34" charset="0"/>
              </a:rPr>
              <a:t>Now there was about this time Jesus, a wise man,       </a:t>
            </a:r>
            <a:br>
              <a:rPr lang="en-US" sz="3200" b="1" dirty="0" smtClean="0">
                <a:latin typeface="Arial Narrow" pitchFamily="34" charset="0"/>
                <a:cs typeface="Arial" pitchFamily="34" charset="0"/>
              </a:rPr>
            </a:br>
            <a:r>
              <a:rPr lang="en-US" sz="3200" b="1" dirty="0" smtClean="0">
                <a:solidFill>
                  <a:schemeClr val="tx2">
                    <a:lumMod val="75000"/>
                  </a:schemeClr>
                </a:solidFill>
                <a:latin typeface="Arial Narrow" pitchFamily="34" charset="0"/>
                <a:cs typeface="Arial" pitchFamily="34" charset="0"/>
              </a:rPr>
              <a:t>if it be lawful to call him a man; </a:t>
            </a:r>
            <a:br>
              <a:rPr lang="en-US" sz="3200" b="1" dirty="0" smtClean="0">
                <a:solidFill>
                  <a:schemeClr val="tx2">
                    <a:lumMod val="75000"/>
                  </a:schemeClr>
                </a:solidFill>
                <a:latin typeface="Arial Narrow" pitchFamily="34" charset="0"/>
                <a:cs typeface="Arial" pitchFamily="34" charset="0"/>
              </a:rPr>
            </a:br>
            <a:r>
              <a:rPr lang="en-US" sz="3200" b="1" dirty="0" smtClean="0">
                <a:latin typeface="Arial Narrow" pitchFamily="34" charset="0"/>
                <a:cs typeface="Arial" pitchFamily="34" charset="0"/>
              </a:rPr>
              <a:t>for he was a doer of wonderful works, a teacher of such men as receive the truth with pleasure. He drew over to him both many of the Jews and many of the Gentiles. </a:t>
            </a:r>
            <a:br>
              <a:rPr lang="en-US" sz="3200" b="1" dirty="0" smtClean="0">
                <a:latin typeface="Arial Narrow" pitchFamily="34" charset="0"/>
                <a:cs typeface="Arial" pitchFamily="34" charset="0"/>
              </a:rPr>
            </a:br>
            <a:r>
              <a:rPr lang="en-US" sz="3200" b="1" dirty="0" smtClean="0">
                <a:solidFill>
                  <a:schemeClr val="tx2">
                    <a:lumMod val="75000"/>
                  </a:schemeClr>
                </a:solidFill>
                <a:latin typeface="Arial Narrow" pitchFamily="34" charset="0"/>
                <a:cs typeface="Arial" pitchFamily="34" charset="0"/>
              </a:rPr>
              <a:t>He was [the] Christ. </a:t>
            </a:r>
            <a:br>
              <a:rPr lang="en-US" sz="3200" b="1" dirty="0" smtClean="0">
                <a:solidFill>
                  <a:schemeClr val="tx2">
                    <a:lumMod val="75000"/>
                  </a:schemeClr>
                </a:solidFill>
                <a:latin typeface="Arial Narrow" pitchFamily="34" charset="0"/>
                <a:cs typeface="Arial" pitchFamily="34" charset="0"/>
              </a:rPr>
            </a:br>
            <a:r>
              <a:rPr lang="en-US" sz="3200" b="1" dirty="0" smtClean="0">
                <a:latin typeface="Arial Narrow" pitchFamily="34" charset="0"/>
                <a:cs typeface="Arial" pitchFamily="34" charset="0"/>
              </a:rPr>
              <a:t>And when Pilate, at the suggestion of the principal men amongst us, had condemned him to the cross,</a:t>
            </a:r>
            <a:br>
              <a:rPr lang="en-US" sz="3200" b="1" dirty="0" smtClean="0">
                <a:latin typeface="Arial Narrow" pitchFamily="34" charset="0"/>
                <a:cs typeface="Arial" pitchFamily="34" charset="0"/>
              </a:rPr>
            </a:br>
            <a:r>
              <a:rPr lang="en-US" sz="3200" b="1" dirty="0" smtClean="0">
                <a:latin typeface="Arial Narrow" pitchFamily="34" charset="0"/>
                <a:cs typeface="Arial" pitchFamily="34" charset="0"/>
              </a:rPr>
              <a:t>those that loved him at the first did not forsake him; </a:t>
            </a:r>
            <a:br>
              <a:rPr lang="en-US" sz="3200" b="1" dirty="0" smtClean="0">
                <a:latin typeface="Arial Narrow" pitchFamily="34" charset="0"/>
                <a:cs typeface="Arial" pitchFamily="34" charset="0"/>
              </a:rPr>
            </a:br>
            <a:r>
              <a:rPr lang="en-US" sz="3200" b="1" dirty="0" smtClean="0">
                <a:solidFill>
                  <a:schemeClr val="tx2">
                    <a:lumMod val="75000"/>
                  </a:schemeClr>
                </a:solidFill>
                <a:latin typeface="Arial Narrow" pitchFamily="34" charset="0"/>
                <a:cs typeface="Arial" pitchFamily="34" charset="0"/>
              </a:rPr>
              <a:t>for he appeared to them alive again the third day; </a:t>
            </a:r>
            <a:br>
              <a:rPr lang="en-US" sz="3200" b="1" dirty="0" smtClean="0">
                <a:solidFill>
                  <a:schemeClr val="tx2">
                    <a:lumMod val="75000"/>
                  </a:schemeClr>
                </a:solidFill>
                <a:latin typeface="Arial Narrow" pitchFamily="34" charset="0"/>
                <a:cs typeface="Arial" pitchFamily="34" charset="0"/>
              </a:rPr>
            </a:br>
            <a:r>
              <a:rPr lang="en-US" sz="3200" b="1" dirty="0" smtClean="0">
                <a:solidFill>
                  <a:schemeClr val="tx2">
                    <a:lumMod val="75000"/>
                  </a:schemeClr>
                </a:solidFill>
                <a:latin typeface="Arial Narrow" pitchFamily="34" charset="0"/>
                <a:cs typeface="Arial" pitchFamily="34" charset="0"/>
              </a:rPr>
              <a:t>as the divine prophets had foretold these and ten thousand other wonderful things concerning him. </a:t>
            </a:r>
            <a:br>
              <a:rPr lang="en-US" sz="3200" b="1" dirty="0" smtClean="0">
                <a:solidFill>
                  <a:schemeClr val="tx2">
                    <a:lumMod val="75000"/>
                  </a:schemeClr>
                </a:solidFill>
                <a:latin typeface="Arial Narrow" pitchFamily="34" charset="0"/>
                <a:cs typeface="Arial" pitchFamily="34" charset="0"/>
              </a:rPr>
            </a:br>
            <a:r>
              <a:rPr lang="en-US" sz="3200" b="1" dirty="0" smtClean="0">
                <a:latin typeface="Arial Narrow" pitchFamily="34" charset="0"/>
                <a:cs typeface="Arial" pitchFamily="34" charset="0"/>
              </a:rPr>
              <a:t>And the tribe of Christians, so named from him, are not extinct at this day.</a:t>
            </a:r>
            <a:endParaRPr lang="en-US" sz="3200" b="1" dirty="0">
              <a:latin typeface="Arial Narrow" pitchFamily="34" charset="0"/>
              <a:cs typeface="Arial" pitchFamily="34" charset="0"/>
            </a:endParaRPr>
          </a:p>
        </p:txBody>
      </p:sp>
      <p:sp>
        <p:nvSpPr>
          <p:cNvPr id="4" name="Oval 3"/>
          <p:cNvSpPr/>
          <p:nvPr/>
        </p:nvSpPr>
        <p:spPr>
          <a:xfrm>
            <a:off x="5943600" y="838200"/>
            <a:ext cx="3092669" cy="4038600"/>
          </a:xfrm>
          <a:prstGeom prst="ellipse">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chemeClr val="tx1"/>
                </a:solidFill>
              </a:rPr>
              <a:t>this text includes  statements which would not have come</a:t>
            </a:r>
          </a:p>
          <a:p>
            <a:pPr algn="ctr"/>
            <a:r>
              <a:rPr lang="en-US" sz="2400" b="1" dirty="0" smtClean="0">
                <a:solidFill>
                  <a:schemeClr val="tx1"/>
                </a:solidFill>
              </a:rPr>
              <a:t>from Josephus, who was an unbeliever</a:t>
            </a:r>
          </a:p>
          <a:p>
            <a:pPr algn="ctr"/>
            <a:r>
              <a:rPr lang="en-US" sz="2400" b="1" dirty="0" smtClean="0">
                <a:solidFill>
                  <a:schemeClr val="tx1"/>
                </a:solidFill>
              </a:rPr>
              <a:t>(next slide)</a:t>
            </a:r>
            <a:endParaRPr lang="en-US" sz="2400" b="1" dirty="0">
              <a:solidFill>
                <a:schemeClr val="tx1"/>
              </a:solidFill>
            </a:endParaRPr>
          </a:p>
        </p:txBody>
      </p:sp>
    </p:spTree>
    <p:extLst>
      <p:ext uri="{BB962C8B-B14F-4D97-AF65-F5344CB8AC3E}">
        <p14:creationId xmlns:p14="http://schemas.microsoft.com/office/powerpoint/2010/main" val="153884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Josephus was not a believer:</a:t>
            </a:r>
            <a:endParaRPr lang="en-US" sz="3200" b="1" dirty="0">
              <a:solidFill>
                <a:schemeClr val="tx1"/>
              </a:solidFill>
            </a:endParaRPr>
          </a:p>
        </p:txBody>
      </p:sp>
      <p:sp>
        <p:nvSpPr>
          <p:cNvPr id="6" name="Rounded Rectangular Callout 5"/>
          <p:cNvSpPr/>
          <p:nvPr/>
        </p:nvSpPr>
        <p:spPr>
          <a:xfrm>
            <a:off x="838200" y="533400"/>
            <a:ext cx="7715250" cy="1219200"/>
          </a:xfrm>
          <a:prstGeom prst="wedgeRoundRectCallout">
            <a:avLst>
              <a:gd name="adj1" fmla="val 56822"/>
              <a:gd name="adj2" fmla="val 32024"/>
              <a:gd name="adj3" fmla="val 16667"/>
            </a:avLst>
          </a:prstGeom>
          <a:solidFill>
            <a:schemeClr val="tx1">
              <a:lumMod val="95000"/>
              <a:lumOff val="5000"/>
            </a:schemeClr>
          </a:solidFill>
          <a:effectLst>
            <a:outerShdw blurRad="190500" dist="190500" dir="3000000" algn="tr" rotWithShape="0">
              <a:prstClr val="black">
                <a:alpha val="65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r>
              <a:rPr lang="en-US" sz="2800" b="1" i="1" dirty="0" smtClean="0">
                <a:solidFill>
                  <a:srgbClr val="FFFF00"/>
                </a:solidFill>
                <a:effectLst>
                  <a:outerShdw blurRad="38100" dist="38100" dir="2700000" algn="tl">
                    <a:srgbClr val="000000">
                      <a:alpha val="43137"/>
                    </a:srgbClr>
                  </a:outerShdw>
                </a:effectLst>
                <a:cs typeface="Arial" pitchFamily="34" charset="0"/>
              </a:rPr>
              <a:t>ORIGEN </a:t>
            </a:r>
            <a:r>
              <a:rPr lang="en-US" sz="2400" b="1" i="1" dirty="0" smtClean="0">
                <a:solidFill>
                  <a:srgbClr val="FFFF00"/>
                </a:solidFill>
                <a:effectLst>
                  <a:outerShdw blurRad="38100" dist="38100" dir="2700000" algn="tl">
                    <a:srgbClr val="000000">
                      <a:alpha val="43137"/>
                    </a:srgbClr>
                  </a:outerShdw>
                </a:effectLst>
                <a:cs typeface="Arial" pitchFamily="34" charset="0"/>
              </a:rPr>
              <a:t>248ad</a:t>
            </a:r>
            <a:r>
              <a:rPr lang="en-US" sz="2200" i="1" dirty="0" smtClean="0">
                <a:solidFill>
                  <a:srgbClr val="FFFF00"/>
                </a:solidFill>
                <a:effectLst>
                  <a:outerShdw blurRad="38100" dist="38100" dir="2700000" algn="tl">
                    <a:srgbClr val="000000">
                      <a:alpha val="43137"/>
                    </a:srgbClr>
                  </a:outerShdw>
                </a:effectLst>
                <a:cs typeface="Arial" pitchFamily="34" charset="0"/>
              </a:rPr>
              <a:t> </a:t>
            </a:r>
            <a:r>
              <a:rPr lang="en-US" sz="2800" i="1" dirty="0" smtClean="0">
                <a:solidFill>
                  <a:srgbClr val="FFFF00"/>
                </a:solidFill>
                <a:effectLst>
                  <a:outerShdw blurRad="38100" dist="38100" dir="2700000" algn="tl">
                    <a:srgbClr val="000000">
                      <a:alpha val="43137"/>
                    </a:srgbClr>
                  </a:outerShdw>
                </a:effectLst>
                <a:cs typeface="Arial" pitchFamily="34" charset="0"/>
              </a:rPr>
              <a:t>–</a:t>
            </a:r>
            <a:r>
              <a:rPr lang="en-US" sz="2800" i="1" dirty="0" smtClean="0">
                <a:solidFill>
                  <a:schemeClr val="bg1"/>
                </a:solidFill>
                <a:effectLst>
                  <a:outerShdw blurRad="38100" dist="38100" dir="2700000" algn="tl">
                    <a:srgbClr val="000000">
                      <a:alpha val="43137"/>
                    </a:srgbClr>
                  </a:outerShdw>
                </a:effectLst>
                <a:latin typeface="Arial Narrow" pitchFamily="34" charset="0"/>
                <a:cs typeface="Arial" pitchFamily="34" charset="0"/>
              </a:rPr>
              <a:t> </a:t>
            </a:r>
            <a:r>
              <a:rPr lang="en-US" sz="2800" i="1" dirty="0" smtClean="0">
                <a:solidFill>
                  <a:srgbClr val="FFFF00"/>
                </a:solidFill>
                <a:effectLst>
                  <a:outerShdw blurRad="38100" dist="38100" dir="2700000" algn="tl">
                    <a:srgbClr val="000000">
                      <a:alpha val="43137"/>
                    </a:srgbClr>
                  </a:outerShdw>
                </a:effectLst>
                <a:latin typeface="Arial Narrow" pitchFamily="34" charset="0"/>
                <a:cs typeface="Arial" pitchFamily="34" charset="0"/>
              </a:rPr>
              <a:t>Against Celsius 1.47; on A.20.9.1</a:t>
            </a:r>
            <a:r>
              <a:rPr lang="en-US" i="1" dirty="0" smtClean="0">
                <a:solidFill>
                  <a:srgbClr val="FFFF00"/>
                </a:solidFill>
                <a:latin typeface="Arial Narrow" pitchFamily="34" charset="0"/>
                <a:cs typeface="Arial" pitchFamily="34" charset="0"/>
              </a:rPr>
              <a:t> </a:t>
            </a:r>
            <a:r>
              <a:rPr lang="en-US" i="1" dirty="0" smtClean="0">
                <a:solidFill>
                  <a:schemeClr val="bg1"/>
                </a:solidFill>
                <a:latin typeface="Arial Narrow" pitchFamily="34" charset="0"/>
                <a:cs typeface="Arial" pitchFamily="34" charset="0"/>
              </a:rPr>
              <a:t> </a:t>
            </a:r>
          </a:p>
          <a:p>
            <a:r>
              <a:rPr lang="en-US" sz="3600" i="1" dirty="0" smtClean="0">
                <a:solidFill>
                  <a:schemeClr val="bg1"/>
                </a:solidFill>
                <a:effectLst>
                  <a:outerShdw blurRad="38100" dist="38100" dir="2700000" algn="tl">
                    <a:srgbClr val="000000">
                      <a:alpha val="43137"/>
                    </a:srgbClr>
                  </a:outerShdw>
                </a:effectLst>
                <a:latin typeface="Arial Narrow" pitchFamily="34" charset="0"/>
                <a:cs typeface="Arial" pitchFamily="34" charset="0"/>
              </a:rPr>
              <a:t>Josephus “did not accept Jesus as Christ”</a:t>
            </a:r>
          </a:p>
        </p:txBody>
      </p:sp>
      <p:sp>
        <p:nvSpPr>
          <p:cNvPr id="7" name="Rounded Rectangular Callout 6"/>
          <p:cNvSpPr/>
          <p:nvPr/>
        </p:nvSpPr>
        <p:spPr>
          <a:xfrm>
            <a:off x="819150" y="3276600"/>
            <a:ext cx="7734300" cy="1905000"/>
          </a:xfrm>
          <a:prstGeom prst="wedgeRoundRectCallout">
            <a:avLst>
              <a:gd name="adj1" fmla="val 56469"/>
              <a:gd name="adj2" fmla="val 32209"/>
              <a:gd name="adj3" fmla="val 16667"/>
            </a:avLst>
          </a:prstGeom>
          <a:solidFill>
            <a:schemeClr val="tx1">
              <a:lumMod val="95000"/>
              <a:lumOff val="5000"/>
            </a:schemeClr>
          </a:solidFill>
          <a:effectLst>
            <a:outerShdw blurRad="190500" dist="190500" dir="3000000" algn="tr" rotWithShape="0">
              <a:prstClr val="black">
                <a:alpha val="65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r>
              <a:rPr lang="en-US" sz="2400" dirty="0" smtClean="0">
                <a:solidFill>
                  <a:srgbClr val="FFFF00"/>
                </a:solidFill>
                <a:effectLst>
                  <a:outerShdw blurRad="38100" dist="38100" dir="2700000" algn="tl">
                    <a:srgbClr val="000000">
                      <a:alpha val="43137"/>
                    </a:srgbClr>
                  </a:outerShdw>
                </a:effectLst>
                <a:cs typeface="Arial" pitchFamily="34" charset="0"/>
              </a:rPr>
              <a:t>Notice Jerome’s citation of Ant. 18.3.3</a:t>
            </a:r>
            <a:r>
              <a:rPr lang="en-US" dirty="0">
                <a:solidFill>
                  <a:srgbClr val="FFFF00"/>
                </a:solidFill>
                <a:cs typeface="Arial" pitchFamily="34" charset="0"/>
              </a:rPr>
              <a:t> </a:t>
            </a:r>
            <a:r>
              <a:rPr lang="en-US" dirty="0" smtClean="0">
                <a:solidFill>
                  <a:srgbClr val="FFFF00"/>
                </a:solidFill>
                <a:cs typeface="Arial" pitchFamily="34" charset="0"/>
              </a:rPr>
              <a:t> [</a:t>
            </a:r>
            <a:r>
              <a:rPr lang="en-US" dirty="0">
                <a:solidFill>
                  <a:srgbClr val="FFFF00"/>
                </a:solidFill>
                <a:cs typeface="Arial" pitchFamily="34" charset="0"/>
              </a:rPr>
              <a:t>De </a:t>
            </a:r>
            <a:r>
              <a:rPr lang="en-US" dirty="0" err="1">
                <a:solidFill>
                  <a:srgbClr val="FFFF00"/>
                </a:solidFill>
                <a:cs typeface="Arial" pitchFamily="34" charset="0"/>
              </a:rPr>
              <a:t>Viris</a:t>
            </a:r>
            <a:r>
              <a:rPr lang="en-US" dirty="0">
                <a:solidFill>
                  <a:srgbClr val="FFFF00"/>
                </a:solidFill>
                <a:cs typeface="Arial" pitchFamily="34" charset="0"/>
              </a:rPr>
              <a:t> </a:t>
            </a:r>
            <a:r>
              <a:rPr lang="en-US" dirty="0" err="1">
                <a:solidFill>
                  <a:srgbClr val="FFFF00"/>
                </a:solidFill>
                <a:cs typeface="Arial" pitchFamily="34" charset="0"/>
              </a:rPr>
              <a:t>Illustribus</a:t>
            </a:r>
            <a:r>
              <a:rPr lang="en-US" dirty="0">
                <a:solidFill>
                  <a:srgbClr val="FFFF00"/>
                </a:solidFill>
                <a:cs typeface="Arial" pitchFamily="34" charset="0"/>
              </a:rPr>
              <a:t>  c.13</a:t>
            </a:r>
            <a:r>
              <a:rPr lang="en-US" dirty="0" smtClean="0">
                <a:solidFill>
                  <a:srgbClr val="FFFF00"/>
                </a:solidFill>
                <a:cs typeface="Arial" pitchFamily="34" charset="0"/>
              </a:rPr>
              <a:t>]</a:t>
            </a:r>
            <a:r>
              <a:rPr lang="en-US" sz="2400" dirty="0" smtClean="0">
                <a:solidFill>
                  <a:srgbClr val="FFFF00"/>
                </a:solidFill>
                <a:effectLst>
                  <a:outerShdw blurRad="38100" dist="38100" dir="2700000" algn="tl">
                    <a:srgbClr val="000000">
                      <a:alpha val="43137"/>
                    </a:srgbClr>
                  </a:outerShdw>
                </a:effectLst>
                <a:cs typeface="Arial" pitchFamily="34" charset="0"/>
              </a:rPr>
              <a:t> </a:t>
            </a:r>
          </a:p>
          <a:p>
            <a:r>
              <a:rPr lang="en-US" sz="2800" dirty="0" smtClean="0">
                <a:solidFill>
                  <a:schemeClr val="bg1"/>
                </a:solidFill>
                <a:effectLst>
                  <a:outerShdw blurRad="38100" dist="38100" dir="2700000" algn="tl">
                    <a:srgbClr val="000000">
                      <a:alpha val="43137"/>
                    </a:srgbClr>
                  </a:outerShdw>
                </a:effectLst>
                <a:cs typeface="Arial" pitchFamily="34" charset="0"/>
              </a:rPr>
              <a:t>“At the same time there was Jesus…                          followers both of the Jews and of the Gentiles -                                     </a:t>
            </a:r>
            <a:r>
              <a:rPr lang="en-US" sz="2800" i="1" u="sng" dirty="0" smtClean="0">
                <a:solidFill>
                  <a:schemeClr val="bg1"/>
                </a:solidFill>
                <a:effectLst>
                  <a:outerShdw blurRad="38100" dist="38100" dir="2700000" algn="tl">
                    <a:srgbClr val="000000">
                      <a:alpha val="43137"/>
                    </a:srgbClr>
                  </a:outerShdw>
                </a:effectLst>
                <a:cs typeface="Arial" pitchFamily="34" charset="0"/>
              </a:rPr>
              <a:t>HE WAS BELIEVED TO BE THE CHRIST</a:t>
            </a:r>
            <a:r>
              <a:rPr lang="en-US" sz="2800" i="1" dirty="0" smtClean="0">
                <a:solidFill>
                  <a:schemeClr val="bg1"/>
                </a:solidFill>
                <a:effectLst>
                  <a:outerShdw blurRad="38100" dist="38100" dir="2700000" algn="tl">
                    <a:srgbClr val="000000">
                      <a:alpha val="43137"/>
                    </a:srgbClr>
                  </a:outerShdw>
                </a:effectLst>
                <a:cs typeface="Arial" pitchFamily="34" charset="0"/>
              </a:rPr>
              <a:t>.’”</a:t>
            </a:r>
            <a:r>
              <a:rPr lang="en-US" i="1" dirty="0" smtClean="0">
                <a:solidFill>
                  <a:srgbClr val="FFFF00"/>
                </a:solidFill>
                <a:cs typeface="Arial" pitchFamily="34" charset="0"/>
              </a:rPr>
              <a:t> </a:t>
            </a:r>
          </a:p>
        </p:txBody>
      </p:sp>
      <p:sp>
        <p:nvSpPr>
          <p:cNvPr id="9" name="Rectangle 8"/>
          <p:cNvSpPr/>
          <p:nvPr/>
        </p:nvSpPr>
        <p:spPr>
          <a:xfrm>
            <a:off x="26276" y="6427113"/>
            <a:ext cx="9144000" cy="430887"/>
          </a:xfrm>
          <a:prstGeom prst="rect">
            <a:avLst/>
          </a:prstGeom>
        </p:spPr>
        <p:txBody>
          <a:bodyPr wrap="square">
            <a:spAutoFit/>
          </a:bodyPr>
          <a:lstStyle/>
          <a:p>
            <a:pPr lvl="0" algn="ctr"/>
            <a:r>
              <a:rPr lang="en-US" sz="2200" b="1" i="1" u="sng" dirty="0">
                <a:cs typeface="Arial" pitchFamily="34" charset="0"/>
              </a:rPr>
              <a:t>Shattering the Christ Myth</a:t>
            </a:r>
            <a:r>
              <a:rPr lang="en-US" sz="2200" b="1" i="1" dirty="0">
                <a:cs typeface="Arial" pitchFamily="34" charset="0"/>
              </a:rPr>
              <a:t>, ed. </a:t>
            </a:r>
            <a:r>
              <a:rPr lang="en-US" sz="2200" b="1" i="1" dirty="0" err="1">
                <a:cs typeface="Arial" pitchFamily="34" charset="0"/>
              </a:rPr>
              <a:t>J.P.Holding</a:t>
            </a:r>
            <a:r>
              <a:rPr lang="en-US" sz="2200" b="1" i="1" dirty="0">
                <a:cs typeface="Arial" pitchFamily="34" charset="0"/>
              </a:rPr>
              <a:t>, 2008, </a:t>
            </a:r>
            <a:r>
              <a:rPr lang="en-US" sz="2200" b="1" i="1" dirty="0" err="1">
                <a:cs typeface="Arial" pitchFamily="34" charset="0"/>
              </a:rPr>
              <a:t>xulonpress</a:t>
            </a:r>
            <a:r>
              <a:rPr lang="en-US" sz="2200" b="1" i="1" dirty="0">
                <a:cs typeface="Arial" pitchFamily="34" charset="0"/>
              </a:rPr>
              <a:t>, p.23 &amp; 34-35</a:t>
            </a:r>
            <a:endParaRPr lang="en-US" sz="2200" b="1" i="1" u="sng" dirty="0">
              <a:cs typeface="Arial" pitchFamily="34" charset="0"/>
            </a:endParaRPr>
          </a:p>
        </p:txBody>
      </p:sp>
      <p:sp>
        <p:nvSpPr>
          <p:cNvPr id="10" name="Rounded Rectangular Callout 9"/>
          <p:cNvSpPr/>
          <p:nvPr/>
        </p:nvSpPr>
        <p:spPr>
          <a:xfrm>
            <a:off x="838200" y="1889234"/>
            <a:ext cx="7715250" cy="1234966"/>
          </a:xfrm>
          <a:prstGeom prst="wedgeRoundRectCallout">
            <a:avLst>
              <a:gd name="adj1" fmla="val 56822"/>
              <a:gd name="adj2" fmla="val 32024"/>
              <a:gd name="adj3" fmla="val 16667"/>
            </a:avLst>
          </a:prstGeom>
          <a:solidFill>
            <a:schemeClr val="tx1">
              <a:lumMod val="95000"/>
              <a:lumOff val="5000"/>
            </a:schemeClr>
          </a:solidFill>
          <a:effectLst>
            <a:outerShdw blurRad="190500" dist="190500" dir="3000000" algn="tr" rotWithShape="0">
              <a:prstClr val="black">
                <a:alpha val="65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r>
              <a:rPr lang="en-US" sz="2800" b="1" i="1" dirty="0" smtClean="0">
                <a:solidFill>
                  <a:srgbClr val="FFFF00"/>
                </a:solidFill>
                <a:effectLst>
                  <a:outerShdw blurRad="38100" dist="38100" dir="2700000" algn="tl">
                    <a:srgbClr val="000000">
                      <a:alpha val="43137"/>
                    </a:srgbClr>
                  </a:outerShdw>
                </a:effectLst>
                <a:cs typeface="Arial" pitchFamily="34" charset="0"/>
              </a:rPr>
              <a:t>DE EXCIDIO HIEROSOLYMITANO </a:t>
            </a:r>
            <a:r>
              <a:rPr lang="en-US" sz="2800" b="1" i="1" dirty="0" smtClean="0">
                <a:solidFill>
                  <a:srgbClr val="FFFF00"/>
                </a:solidFill>
                <a:effectLst>
                  <a:outerShdw blurRad="38100" dist="38100" dir="2700000" algn="tl">
                    <a:srgbClr val="000000">
                      <a:alpha val="43137"/>
                    </a:srgbClr>
                  </a:outerShdw>
                </a:effectLst>
                <a:latin typeface="Arial Narrow" pitchFamily="34" charset="0"/>
                <a:cs typeface="Arial" pitchFamily="34" charset="0"/>
              </a:rPr>
              <a:t>4</a:t>
            </a:r>
            <a:r>
              <a:rPr lang="en-US" sz="2800" b="1" i="1" baseline="30000" dirty="0" smtClean="0">
                <a:solidFill>
                  <a:srgbClr val="FFFF00"/>
                </a:solidFill>
                <a:effectLst>
                  <a:outerShdw blurRad="38100" dist="38100" dir="2700000" algn="tl">
                    <a:srgbClr val="000000">
                      <a:alpha val="43137"/>
                    </a:srgbClr>
                  </a:outerShdw>
                </a:effectLst>
                <a:latin typeface="Arial Narrow" pitchFamily="34" charset="0"/>
                <a:cs typeface="Arial" pitchFamily="34" charset="0"/>
              </a:rPr>
              <a:t>th</a:t>
            </a:r>
            <a:r>
              <a:rPr lang="en-US" sz="2800" b="1" i="1" dirty="0" smtClean="0">
                <a:solidFill>
                  <a:srgbClr val="FFFF00"/>
                </a:solidFill>
                <a:effectLst>
                  <a:outerShdw blurRad="38100" dist="38100" dir="2700000" algn="tl">
                    <a:srgbClr val="000000">
                      <a:alpha val="43137"/>
                    </a:srgbClr>
                  </a:outerShdw>
                </a:effectLst>
                <a:latin typeface="Arial Narrow" pitchFamily="34" charset="0"/>
                <a:cs typeface="Arial" pitchFamily="34" charset="0"/>
              </a:rPr>
              <a:t>c</a:t>
            </a:r>
            <a:r>
              <a:rPr lang="en-US" sz="2800" b="1" i="1" dirty="0" smtClean="0">
                <a:solidFill>
                  <a:srgbClr val="FFFF00"/>
                </a:solidFill>
                <a:effectLst>
                  <a:outerShdw blurRad="38100" dist="38100" dir="2700000" algn="tl">
                    <a:srgbClr val="000000">
                      <a:alpha val="43137"/>
                    </a:srgbClr>
                  </a:outerShdw>
                </a:effectLst>
                <a:cs typeface="Arial" pitchFamily="34" charset="0"/>
              </a:rPr>
              <a:t>. </a:t>
            </a:r>
            <a:r>
              <a:rPr lang="en-US" sz="2800" i="1" dirty="0" smtClean="0">
                <a:solidFill>
                  <a:srgbClr val="FFFF00"/>
                </a:solidFill>
                <a:effectLst>
                  <a:outerShdw blurRad="38100" dist="38100" dir="2700000" algn="tl">
                    <a:srgbClr val="000000">
                      <a:alpha val="43137"/>
                    </a:srgbClr>
                  </a:outerShdw>
                </a:effectLst>
                <a:latin typeface="Arial Narrow" pitchFamily="34" charset="0"/>
                <a:cs typeface="Arial" pitchFamily="34" charset="0"/>
              </a:rPr>
              <a:t>on A.18.3.3 </a:t>
            </a:r>
          </a:p>
          <a:p>
            <a:r>
              <a:rPr lang="en-US" sz="3600" i="1" dirty="0" smtClean="0">
                <a:solidFill>
                  <a:schemeClr val="bg1"/>
                </a:solidFill>
                <a:effectLst>
                  <a:outerShdw blurRad="38100" dist="38100" dir="2700000" algn="tl">
                    <a:srgbClr val="000000">
                      <a:alpha val="43137"/>
                    </a:srgbClr>
                  </a:outerShdw>
                </a:effectLst>
                <a:latin typeface="Arial Narrow" pitchFamily="34" charset="0"/>
                <a:cs typeface="Arial" pitchFamily="34" charset="0"/>
              </a:rPr>
              <a:t>Josephus “was no believer”</a:t>
            </a:r>
          </a:p>
        </p:txBody>
      </p:sp>
      <p:sp>
        <p:nvSpPr>
          <p:cNvPr id="8" name="Horizontal Scroll 7"/>
          <p:cNvSpPr/>
          <p:nvPr/>
        </p:nvSpPr>
        <p:spPr>
          <a:xfrm>
            <a:off x="876300" y="5181600"/>
            <a:ext cx="7734300" cy="1371600"/>
          </a:xfrm>
          <a:prstGeom prst="horizontalScroll">
            <a:avLst>
              <a:gd name="adj" fmla="val 13145"/>
            </a:avLst>
          </a:prstGeom>
          <a:solidFill>
            <a:srgbClr val="FFFF66"/>
          </a:solidFill>
          <a:ln w="28575">
            <a:solidFill>
              <a:schemeClr val="tx1"/>
            </a:solidFill>
          </a:ln>
          <a:effectLst>
            <a:outerShdw blurRad="190500" dist="190500" dir="2400000" algn="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cs typeface="Arial" pitchFamily="34" charset="0"/>
              </a:rPr>
              <a:t>This fits with his wording in Antiq. 20.9.1</a:t>
            </a:r>
          </a:p>
          <a:p>
            <a:pPr algn="ctr"/>
            <a:r>
              <a:rPr lang="en-US" sz="3200" b="1" i="1" dirty="0" smtClean="0">
                <a:solidFill>
                  <a:schemeClr val="tx1"/>
                </a:solidFill>
                <a:cs typeface="Arial" pitchFamily="34" charset="0"/>
              </a:rPr>
              <a:t>“…Jesus, </a:t>
            </a:r>
            <a:r>
              <a:rPr lang="en-US" sz="3200" b="1" i="1" u="sng" dirty="0" smtClean="0">
                <a:solidFill>
                  <a:schemeClr val="tx1"/>
                </a:solidFill>
                <a:cs typeface="Arial" pitchFamily="34" charset="0"/>
              </a:rPr>
              <a:t>who was called</a:t>
            </a:r>
            <a:r>
              <a:rPr lang="en-US" sz="3200" b="1" i="1" dirty="0" smtClean="0">
                <a:solidFill>
                  <a:schemeClr val="tx1"/>
                </a:solidFill>
                <a:cs typeface="Arial" pitchFamily="34" charset="0"/>
              </a:rPr>
              <a:t> Christ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normAutofit/>
          </a:bodyPr>
          <a:lstStyle/>
          <a:p>
            <a:pPr>
              <a:buNone/>
            </a:pPr>
            <a:r>
              <a:rPr lang="en-US" sz="3400" b="1" i="1" dirty="0" smtClean="0">
                <a:solidFill>
                  <a:srgbClr val="FFFF00"/>
                </a:solidFill>
                <a:latin typeface="Nyala" pitchFamily="2" charset="0"/>
              </a:rPr>
              <a:t>Antiq. 18.3.3 original as proposed by </a:t>
            </a:r>
            <a:r>
              <a:rPr lang="en-US" sz="3400" b="1" i="1" dirty="0" err="1" smtClean="0">
                <a:solidFill>
                  <a:srgbClr val="FFFF00"/>
                </a:solidFill>
                <a:latin typeface="Nyala" pitchFamily="2" charset="0"/>
              </a:rPr>
              <a:t>Geza</a:t>
            </a:r>
            <a:r>
              <a:rPr lang="en-US" sz="3400" b="1" i="1" dirty="0" smtClean="0">
                <a:solidFill>
                  <a:srgbClr val="FFFF00"/>
                </a:solidFill>
                <a:latin typeface="Nyala" pitchFamily="2" charset="0"/>
              </a:rPr>
              <a:t> </a:t>
            </a:r>
            <a:r>
              <a:rPr lang="en-US" sz="3400" b="1" i="1" dirty="0" err="1" smtClean="0">
                <a:solidFill>
                  <a:srgbClr val="FFFF00"/>
                </a:solidFill>
                <a:latin typeface="Nyala" pitchFamily="2" charset="0"/>
              </a:rPr>
              <a:t>Vermes</a:t>
            </a:r>
            <a:r>
              <a:rPr lang="en-US" sz="3400" b="1" i="1" dirty="0" smtClean="0">
                <a:solidFill>
                  <a:srgbClr val="FFFF00"/>
                </a:solidFill>
                <a:latin typeface="Nyala" pitchFamily="2" charset="0"/>
              </a:rPr>
              <a:t>      </a:t>
            </a:r>
          </a:p>
          <a:p>
            <a:pPr>
              <a:buNone/>
            </a:pPr>
            <a:r>
              <a:rPr lang="en-US" sz="1800" i="1" dirty="0" smtClean="0">
                <a:solidFill>
                  <a:schemeClr val="bg1"/>
                </a:solidFill>
              </a:rPr>
              <a:t>Standpoint Magazine  Jan./Feb. 2010     http</a:t>
            </a:r>
            <a:r>
              <a:rPr lang="en-US" sz="1800" i="1" dirty="0">
                <a:solidFill>
                  <a:schemeClr val="bg1"/>
                </a:solidFill>
              </a:rPr>
              <a:t>://standpointmag.co.uk/node/2507/full</a:t>
            </a:r>
          </a:p>
        </p:txBody>
      </p:sp>
      <p:sp>
        <p:nvSpPr>
          <p:cNvPr id="2" name="Title 1"/>
          <p:cNvSpPr>
            <a:spLocks noGrp="1"/>
          </p:cNvSpPr>
          <p:nvPr>
            <p:ph type="title"/>
          </p:nvPr>
        </p:nvSpPr>
        <p:spPr>
          <a:xfrm>
            <a:off x="0" y="1143000"/>
            <a:ext cx="9144000" cy="5715000"/>
          </a:xfrm>
          <a:solidFill>
            <a:schemeClr val="bg1"/>
          </a:solidFill>
        </p:spPr>
        <p:txBody>
          <a:bodyPr>
            <a:normAutofit fontScale="90000"/>
          </a:bodyPr>
          <a:lstStyle/>
          <a:p>
            <a:r>
              <a:rPr lang="en-US" sz="2400" i="1" dirty="0">
                <a:solidFill>
                  <a:srgbClr val="C00000"/>
                </a:solidFill>
                <a:latin typeface="Arial Narrow" pitchFamily="34" charset="0"/>
                <a:cs typeface="Arial" pitchFamily="34" charset="0"/>
              </a:rPr>
              <a:t>the word </a:t>
            </a:r>
            <a:r>
              <a:rPr lang="en-US" sz="2400" b="1" i="1" dirty="0">
                <a:solidFill>
                  <a:srgbClr val="C00000"/>
                </a:solidFill>
                <a:latin typeface="Arial Narrow" pitchFamily="34" charset="0"/>
                <a:cs typeface="Arial" pitchFamily="34" charset="0"/>
              </a:rPr>
              <a:t>[called] </a:t>
            </a:r>
            <a:r>
              <a:rPr lang="en-US" sz="2400" i="1" dirty="0">
                <a:solidFill>
                  <a:srgbClr val="C00000"/>
                </a:solidFill>
                <a:latin typeface="Arial Narrow" pitchFamily="34" charset="0"/>
                <a:cs typeface="Arial" pitchFamily="34" charset="0"/>
              </a:rPr>
              <a:t>is inserted into the sentence "</a:t>
            </a:r>
            <a:r>
              <a:rPr lang="en-US" sz="2400" b="1" i="1" dirty="0">
                <a:solidFill>
                  <a:srgbClr val="C00000"/>
                </a:solidFill>
                <a:latin typeface="Arial Narrow" pitchFamily="34" charset="0"/>
                <a:cs typeface="Arial" pitchFamily="34" charset="0"/>
              </a:rPr>
              <a:t>He was [called] the Christ</a:t>
            </a:r>
            <a:r>
              <a:rPr lang="en-US" sz="2400" i="1" dirty="0">
                <a:solidFill>
                  <a:srgbClr val="C00000"/>
                </a:solidFill>
                <a:latin typeface="Arial Narrow" pitchFamily="34" charset="0"/>
                <a:cs typeface="Arial" pitchFamily="34" charset="0"/>
              </a:rPr>
              <a:t>" on the basis of Josephus's description of James as "</a:t>
            </a:r>
            <a:r>
              <a:rPr lang="en-US" sz="2400" b="1" i="1" dirty="0">
                <a:solidFill>
                  <a:srgbClr val="C00000"/>
                </a:solidFill>
                <a:latin typeface="Arial Narrow" pitchFamily="34" charset="0"/>
                <a:cs typeface="Arial" pitchFamily="34" charset="0"/>
              </a:rPr>
              <a:t>the brother of Jesus called the Christ</a:t>
            </a:r>
            <a:r>
              <a:rPr lang="en-US" sz="2400" i="1" dirty="0" smtClean="0">
                <a:solidFill>
                  <a:srgbClr val="C00000"/>
                </a:solidFill>
                <a:latin typeface="Arial Narrow" pitchFamily="34" charset="0"/>
                <a:cs typeface="Arial" pitchFamily="34" charset="0"/>
              </a:rPr>
              <a:t>".</a:t>
            </a:r>
            <a:br>
              <a:rPr lang="en-US" sz="2400" i="1" dirty="0" smtClean="0">
                <a:solidFill>
                  <a:srgbClr val="C00000"/>
                </a:solidFill>
                <a:latin typeface="Arial Narrow" pitchFamily="34" charset="0"/>
                <a:cs typeface="Arial" pitchFamily="34" charset="0"/>
              </a:rPr>
            </a:br>
            <a:r>
              <a:rPr lang="en-US" sz="3200" i="1" dirty="0" smtClean="0">
                <a:solidFill>
                  <a:srgbClr val="C00000"/>
                </a:solidFill>
                <a:latin typeface="Arial Narrow" pitchFamily="34" charset="0"/>
                <a:cs typeface="Arial" pitchFamily="34" charset="0"/>
              </a:rPr>
              <a:t/>
            </a:r>
            <a:br>
              <a:rPr lang="en-US" sz="3200" i="1" dirty="0" smtClean="0">
                <a:solidFill>
                  <a:srgbClr val="C00000"/>
                </a:solidFill>
                <a:latin typeface="Arial Narrow" pitchFamily="34" charset="0"/>
                <a:cs typeface="Arial" pitchFamily="34" charset="0"/>
              </a:rPr>
            </a:br>
            <a:r>
              <a:rPr lang="en-US" sz="3200" b="1" dirty="0" smtClean="0">
                <a:latin typeface="Arial Narrow" pitchFamily="34" charset="0"/>
                <a:cs typeface="Arial" pitchFamily="34" charset="0"/>
              </a:rPr>
              <a:t>About </a:t>
            </a:r>
            <a:r>
              <a:rPr lang="en-US" sz="3200" b="1" dirty="0">
                <a:latin typeface="Arial Narrow" pitchFamily="34" charset="0"/>
                <a:cs typeface="Arial" pitchFamily="34" charset="0"/>
              </a:rPr>
              <a:t>this time there lived Jesus, a wise man</a:t>
            </a:r>
            <a:r>
              <a:rPr lang="en-US" sz="3200" b="1" dirty="0" smtClean="0">
                <a:latin typeface="Arial Narrow" pitchFamily="34" charset="0"/>
                <a:cs typeface="Arial" pitchFamily="34" charset="0"/>
              </a:rPr>
              <a:t>...</a:t>
            </a:r>
            <a:br>
              <a:rPr lang="en-US" sz="3200" b="1" dirty="0" smtClean="0">
                <a:latin typeface="Arial Narrow" pitchFamily="34" charset="0"/>
                <a:cs typeface="Arial" pitchFamily="34" charset="0"/>
              </a:rPr>
            </a:br>
            <a:r>
              <a:rPr lang="en-US" sz="3200" b="1" dirty="0" smtClean="0">
                <a:latin typeface="Arial Narrow" pitchFamily="34" charset="0"/>
                <a:cs typeface="Arial" pitchFamily="34" charset="0"/>
              </a:rPr>
              <a:t>For </a:t>
            </a:r>
            <a:r>
              <a:rPr lang="en-US" sz="3200" b="1" dirty="0">
                <a:latin typeface="Arial Narrow" pitchFamily="34" charset="0"/>
                <a:cs typeface="Arial" pitchFamily="34" charset="0"/>
              </a:rPr>
              <a:t>he was one who performed paradoxical deeds and was the teacher of such people as accept the truth gladly</a:t>
            </a:r>
            <a:r>
              <a:rPr lang="en-US" sz="3200" b="1" dirty="0" smtClean="0">
                <a:latin typeface="Arial Narrow" pitchFamily="34" charset="0"/>
                <a:cs typeface="Arial" pitchFamily="34" charset="0"/>
              </a:rPr>
              <a:t>.</a:t>
            </a:r>
            <a:br>
              <a:rPr lang="en-US" sz="3200" b="1" dirty="0" smtClean="0">
                <a:latin typeface="Arial Narrow" pitchFamily="34" charset="0"/>
                <a:cs typeface="Arial" pitchFamily="34" charset="0"/>
              </a:rPr>
            </a:br>
            <a:r>
              <a:rPr lang="en-US" sz="3200" b="1" dirty="0" smtClean="0">
                <a:latin typeface="Arial Narrow" pitchFamily="34" charset="0"/>
                <a:cs typeface="Arial" pitchFamily="34" charset="0"/>
              </a:rPr>
              <a:t>He </a:t>
            </a:r>
            <a:r>
              <a:rPr lang="en-US" sz="3200" b="1" dirty="0">
                <a:latin typeface="Arial Narrow" pitchFamily="34" charset="0"/>
                <a:cs typeface="Arial" pitchFamily="34" charset="0"/>
              </a:rPr>
              <a:t>won over many Jews [and many Greeks?]. </a:t>
            </a:r>
            <a:r>
              <a:rPr lang="en-US" sz="3200" b="1" dirty="0" smtClean="0">
                <a:latin typeface="Arial Narrow" pitchFamily="34" charset="0"/>
                <a:cs typeface="Arial" pitchFamily="34" charset="0"/>
              </a:rPr>
              <a:t/>
            </a:r>
            <a:br>
              <a:rPr lang="en-US" sz="3200" b="1" dirty="0" smtClean="0">
                <a:latin typeface="Arial Narrow" pitchFamily="34" charset="0"/>
                <a:cs typeface="Arial" pitchFamily="34" charset="0"/>
              </a:rPr>
            </a:br>
            <a:r>
              <a:rPr lang="en-US" sz="3200" b="1" dirty="0" smtClean="0">
                <a:latin typeface="Arial Narrow" pitchFamily="34" charset="0"/>
                <a:cs typeface="Arial" pitchFamily="34" charset="0"/>
              </a:rPr>
              <a:t>He </a:t>
            </a:r>
            <a:r>
              <a:rPr lang="en-US" sz="3200" b="1" dirty="0">
                <a:latin typeface="Arial Narrow" pitchFamily="34" charset="0"/>
                <a:cs typeface="Arial" pitchFamily="34" charset="0"/>
              </a:rPr>
              <a:t>was [called] the Christ. When Pilate, upon hearing him accused by men of the highest standing among us, </a:t>
            </a:r>
            <a:r>
              <a:rPr lang="en-US" sz="3200" b="1" dirty="0" smtClean="0">
                <a:latin typeface="Arial Narrow" pitchFamily="34" charset="0"/>
                <a:cs typeface="Arial" pitchFamily="34" charset="0"/>
              </a:rPr>
              <a:t/>
            </a:r>
            <a:br>
              <a:rPr lang="en-US" sz="3200" b="1" dirty="0" smtClean="0">
                <a:latin typeface="Arial Narrow" pitchFamily="34" charset="0"/>
                <a:cs typeface="Arial" pitchFamily="34" charset="0"/>
              </a:rPr>
            </a:br>
            <a:r>
              <a:rPr lang="en-US" sz="3200" b="1" dirty="0" smtClean="0">
                <a:latin typeface="Arial Narrow" pitchFamily="34" charset="0"/>
                <a:cs typeface="Arial" pitchFamily="34" charset="0"/>
              </a:rPr>
              <a:t>had </a:t>
            </a:r>
            <a:r>
              <a:rPr lang="en-US" sz="3200" b="1" dirty="0">
                <a:latin typeface="Arial Narrow" pitchFamily="34" charset="0"/>
                <a:cs typeface="Arial" pitchFamily="34" charset="0"/>
              </a:rPr>
              <a:t>condemned him to be crucified, </a:t>
            </a:r>
            <a:r>
              <a:rPr lang="en-US" sz="3200" b="1" dirty="0" smtClean="0">
                <a:latin typeface="Arial Narrow" pitchFamily="34" charset="0"/>
                <a:cs typeface="Arial" pitchFamily="34" charset="0"/>
              </a:rPr>
              <a:t/>
            </a:r>
            <a:br>
              <a:rPr lang="en-US" sz="3200" b="1" dirty="0" smtClean="0">
                <a:latin typeface="Arial Narrow" pitchFamily="34" charset="0"/>
                <a:cs typeface="Arial" pitchFamily="34" charset="0"/>
              </a:rPr>
            </a:br>
            <a:r>
              <a:rPr lang="en-US" sz="3200" b="1" dirty="0" smtClean="0">
                <a:latin typeface="Arial Narrow" pitchFamily="34" charset="0"/>
                <a:cs typeface="Arial" pitchFamily="34" charset="0"/>
              </a:rPr>
              <a:t>those </a:t>
            </a:r>
            <a:r>
              <a:rPr lang="en-US" sz="3200" b="1" dirty="0">
                <a:latin typeface="Arial Narrow" pitchFamily="34" charset="0"/>
                <a:cs typeface="Arial" pitchFamily="34" charset="0"/>
              </a:rPr>
              <a:t>who had in the first place come to love him did not give up their affection for him...And the tribe of the Christians, so called after him, has still to this day not disappeared.</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200" b="1" i="1" dirty="0" smtClean="0">
                <a:solidFill>
                  <a:schemeClr val="bg1"/>
                </a:solidFill>
                <a:latin typeface="Arial" pitchFamily="34" charset="0"/>
                <a:cs typeface="Arial" pitchFamily="34" charset="0"/>
              </a:rPr>
              <a:t>acknowledgment on anti-</a:t>
            </a:r>
            <a:r>
              <a:rPr lang="en-US" sz="3200" b="1" i="1" dirty="0" err="1" smtClean="0">
                <a:solidFill>
                  <a:schemeClr val="bg1"/>
                </a:solidFill>
                <a:latin typeface="Arial" pitchFamily="34" charset="0"/>
                <a:cs typeface="Arial" pitchFamily="34" charset="0"/>
              </a:rPr>
              <a:t>christian</a:t>
            </a:r>
            <a:r>
              <a:rPr lang="en-US" sz="3200" b="1" i="1" dirty="0" smtClean="0">
                <a:solidFill>
                  <a:schemeClr val="bg1"/>
                </a:solidFill>
                <a:latin typeface="Arial" pitchFamily="34" charset="0"/>
                <a:cs typeface="Arial" pitchFamily="34" charset="0"/>
              </a:rPr>
              <a:t> website that treats Christ as a myth:</a:t>
            </a:r>
            <a:br>
              <a:rPr lang="en-US" sz="3200" b="1" i="1" dirty="0" smtClean="0">
                <a:solidFill>
                  <a:schemeClr val="bg1"/>
                </a:solidFill>
                <a:latin typeface="Arial" pitchFamily="34" charset="0"/>
                <a:cs typeface="Arial" pitchFamily="34" charset="0"/>
              </a:rPr>
            </a:br>
            <a:r>
              <a:rPr lang="en-US" sz="3200" b="1" i="1" dirty="0" smtClean="0">
                <a:solidFill>
                  <a:schemeClr val="bg1"/>
                </a:solidFill>
                <a:latin typeface="Arial" pitchFamily="34" charset="0"/>
                <a:cs typeface="Arial" pitchFamily="34" charset="0"/>
              </a:rPr>
              <a:t/>
            </a:r>
            <a:br>
              <a:rPr lang="en-US" sz="3200" b="1" i="1" dirty="0" smtClean="0">
                <a:solidFill>
                  <a:schemeClr val="bg1"/>
                </a:solidFill>
                <a:latin typeface="Arial" pitchFamily="34" charset="0"/>
                <a:cs typeface="Arial" pitchFamily="34" charset="0"/>
              </a:rPr>
            </a:br>
            <a:r>
              <a:rPr lang="en-US" sz="2800" b="1" i="1" dirty="0" smtClean="0">
                <a:solidFill>
                  <a:schemeClr val="bg1"/>
                </a:solidFill>
                <a:latin typeface="Arial" pitchFamily="34" charset="0"/>
                <a:cs typeface="Arial" pitchFamily="34" charset="0"/>
              </a:rPr>
              <a:t>“Acharya S.” citing </a:t>
            </a:r>
            <a:r>
              <a:rPr lang="en-US" sz="2800" b="1" i="1" dirty="0" smtClean="0">
                <a:solidFill>
                  <a:schemeClr val="bg1"/>
                </a:solidFill>
                <a:latin typeface="Arial Narrow" pitchFamily="34" charset="0"/>
                <a:cs typeface="Arial" pitchFamily="34" charset="0"/>
              </a:rPr>
              <a:t>Earl Doherty</a:t>
            </a:r>
            <a:r>
              <a:rPr lang="en-US" sz="3200" b="1" i="1" dirty="0" smtClean="0">
                <a:solidFill>
                  <a:schemeClr val="bg1"/>
                </a:solidFill>
                <a:latin typeface="Arial Narrow" pitchFamily="34" charset="0"/>
                <a:cs typeface="Arial" pitchFamily="34" charset="0"/>
              </a:rPr>
              <a:t/>
            </a:r>
            <a:br>
              <a:rPr lang="en-US" sz="3200" b="1" i="1" dirty="0" smtClean="0">
                <a:solidFill>
                  <a:schemeClr val="bg1"/>
                </a:solidFill>
                <a:latin typeface="Arial Narrow" pitchFamily="34" charset="0"/>
                <a:cs typeface="Arial" pitchFamily="34" charset="0"/>
              </a:rPr>
            </a:br>
            <a:r>
              <a:rPr lang="en-US" sz="3200" b="1" i="1" dirty="0" smtClean="0">
                <a:solidFill>
                  <a:schemeClr val="bg1"/>
                </a:solidFill>
                <a:latin typeface="Arial Narrow" pitchFamily="34" charset="0"/>
                <a:cs typeface="Arial" pitchFamily="34" charset="0"/>
              </a:rPr>
              <a:t/>
            </a:r>
            <a:br>
              <a:rPr lang="en-US" sz="3200" b="1" i="1" dirty="0" smtClean="0">
                <a:solidFill>
                  <a:schemeClr val="bg1"/>
                </a:solidFill>
                <a:latin typeface="Arial Narrow" pitchFamily="34" charset="0"/>
                <a:cs typeface="Arial" pitchFamily="34" charset="0"/>
              </a:rPr>
            </a:br>
            <a:r>
              <a:rPr lang="en-US" sz="3200" b="1" i="1" dirty="0" smtClean="0">
                <a:solidFill>
                  <a:schemeClr val="bg1"/>
                </a:solidFill>
                <a:latin typeface="Arial Narrow" pitchFamily="34" charset="0"/>
                <a:cs typeface="Arial" pitchFamily="34" charset="0"/>
              </a:rPr>
              <a:t/>
            </a:r>
            <a:br>
              <a:rPr lang="en-US" sz="3200" b="1" i="1" dirty="0" smtClean="0">
                <a:solidFill>
                  <a:schemeClr val="bg1"/>
                </a:solidFill>
                <a:latin typeface="Arial Narrow" pitchFamily="34" charset="0"/>
                <a:cs typeface="Arial" pitchFamily="34" charset="0"/>
              </a:rPr>
            </a:br>
            <a:r>
              <a:rPr lang="en-US" sz="3200" b="1" i="1" dirty="0" smtClean="0">
                <a:solidFill>
                  <a:schemeClr val="bg1"/>
                </a:solidFill>
                <a:latin typeface="Arial Narrow" pitchFamily="34" charset="0"/>
                <a:cs typeface="Arial" pitchFamily="34" charset="0"/>
              </a:rPr>
              <a:t/>
            </a:r>
            <a:br>
              <a:rPr lang="en-US" sz="3200" b="1" i="1" dirty="0" smtClean="0">
                <a:solidFill>
                  <a:schemeClr val="bg1"/>
                </a:solidFill>
                <a:latin typeface="Arial Narrow" pitchFamily="34" charset="0"/>
                <a:cs typeface="Arial" pitchFamily="34" charset="0"/>
              </a:rPr>
            </a:br>
            <a:r>
              <a:rPr lang="en-US" sz="3200" b="1" i="1" dirty="0" smtClean="0">
                <a:solidFill>
                  <a:schemeClr val="bg1"/>
                </a:solidFill>
                <a:latin typeface="Arial Narrow" pitchFamily="34" charset="0"/>
                <a:cs typeface="Arial" pitchFamily="34" charset="0"/>
              </a:rPr>
              <a:t/>
            </a:r>
            <a:br>
              <a:rPr lang="en-US" sz="3200" b="1" i="1" dirty="0" smtClean="0">
                <a:solidFill>
                  <a:schemeClr val="bg1"/>
                </a:solidFill>
                <a:latin typeface="Arial Narrow" pitchFamily="34" charset="0"/>
                <a:cs typeface="Arial" pitchFamily="34" charset="0"/>
              </a:rPr>
            </a:br>
            <a:r>
              <a:rPr lang="en-US" sz="3200" b="1" i="1" dirty="0" smtClean="0">
                <a:solidFill>
                  <a:schemeClr val="bg1"/>
                </a:solidFill>
                <a:latin typeface="Arial Narrow" pitchFamily="34" charset="0"/>
                <a:cs typeface="Arial" pitchFamily="34" charset="0"/>
              </a:rPr>
              <a:t/>
            </a:r>
            <a:br>
              <a:rPr lang="en-US" sz="3200" b="1" i="1" dirty="0" smtClean="0">
                <a:solidFill>
                  <a:schemeClr val="bg1"/>
                </a:solidFill>
                <a:latin typeface="Arial Narrow" pitchFamily="34" charset="0"/>
                <a:cs typeface="Arial" pitchFamily="34" charset="0"/>
              </a:rPr>
            </a:br>
            <a:r>
              <a:rPr lang="en-US" sz="4000" b="1" i="1" dirty="0" smtClean="0">
                <a:solidFill>
                  <a:schemeClr val="bg1"/>
                </a:solidFill>
                <a:latin typeface="Arial Narrow" pitchFamily="34" charset="0"/>
                <a:cs typeface="Arial" pitchFamily="34" charset="0"/>
              </a:rPr>
              <a:t/>
            </a:r>
            <a:br>
              <a:rPr lang="en-US" sz="4000" b="1" i="1" dirty="0" smtClean="0">
                <a:solidFill>
                  <a:schemeClr val="bg1"/>
                </a:solidFill>
                <a:latin typeface="Arial Narrow" pitchFamily="34" charset="0"/>
                <a:cs typeface="Arial" pitchFamily="34" charset="0"/>
              </a:rPr>
            </a:br>
            <a:r>
              <a:rPr lang="en-US" sz="4000" b="1" i="1" dirty="0" smtClean="0">
                <a:solidFill>
                  <a:schemeClr val="bg1"/>
                </a:solidFill>
                <a:latin typeface="Arial Narrow" pitchFamily="34" charset="0"/>
                <a:cs typeface="Arial" pitchFamily="34" charset="0"/>
              </a:rPr>
              <a:t/>
            </a:r>
            <a:br>
              <a:rPr lang="en-US" sz="4000" b="1" i="1" dirty="0" smtClean="0">
                <a:solidFill>
                  <a:schemeClr val="bg1"/>
                </a:solidFill>
                <a:latin typeface="Arial Narrow" pitchFamily="34" charset="0"/>
                <a:cs typeface="Arial" pitchFamily="34" charset="0"/>
              </a:rPr>
            </a:br>
            <a:r>
              <a:rPr lang="en-US" sz="4000" b="1" i="1" dirty="0" smtClean="0">
                <a:solidFill>
                  <a:schemeClr val="bg1"/>
                </a:solidFill>
                <a:latin typeface="Arial Narrow" pitchFamily="34" charset="0"/>
                <a:cs typeface="Arial" pitchFamily="34" charset="0"/>
              </a:rPr>
              <a:t/>
            </a:r>
            <a:br>
              <a:rPr lang="en-US" sz="4000" b="1" i="1" dirty="0" smtClean="0">
                <a:solidFill>
                  <a:schemeClr val="bg1"/>
                </a:solidFill>
                <a:latin typeface="Arial Narrow" pitchFamily="34" charset="0"/>
                <a:cs typeface="Arial" pitchFamily="34" charset="0"/>
              </a:rPr>
            </a:br>
            <a:endParaRPr lang="en-US" sz="3600" b="1" i="1" dirty="0">
              <a:solidFill>
                <a:srgbClr val="FFFF00"/>
              </a:solidFill>
              <a:latin typeface="Arial Narrow" pitchFamily="34" charset="0"/>
            </a:endParaRPr>
          </a:p>
        </p:txBody>
      </p:sp>
      <p:sp>
        <p:nvSpPr>
          <p:cNvPr id="7" name="Rectangle 6"/>
          <p:cNvSpPr/>
          <p:nvPr/>
        </p:nvSpPr>
        <p:spPr>
          <a:xfrm>
            <a:off x="0" y="6096000"/>
            <a:ext cx="9144000" cy="762000"/>
          </a:xfrm>
          <a:prstGeom prst="rect">
            <a:avLst/>
          </a:prstGeom>
          <a:solidFill>
            <a:schemeClr val="tx1">
              <a:lumMod val="85000"/>
              <a:lumOff val="1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err="1" smtClean="0"/>
              <a:t>Acharya</a:t>
            </a:r>
            <a:r>
              <a:rPr lang="en-US" sz="2000" dirty="0" smtClean="0"/>
              <a:t> S. website, citing Earl Doherty in “Josephus Unbound” </a:t>
            </a:r>
          </a:p>
          <a:p>
            <a:pPr algn="ctr"/>
            <a:r>
              <a:rPr lang="en-US" sz="2000" dirty="0" smtClean="0"/>
              <a:t>[both Christ-</a:t>
            </a:r>
            <a:r>
              <a:rPr lang="en-US" sz="2000" dirty="0" err="1" smtClean="0"/>
              <a:t>mythers</a:t>
            </a:r>
            <a:r>
              <a:rPr lang="en-US" sz="2000" dirty="0" smtClean="0"/>
              <a:t> ]     www.truthbeknown.com/josephus.htm</a:t>
            </a:r>
            <a:endParaRPr lang="en-US" sz="2000" dirty="0"/>
          </a:p>
        </p:txBody>
      </p:sp>
      <p:pic>
        <p:nvPicPr>
          <p:cNvPr id="107528" name="Picture 8"/>
          <p:cNvPicPr>
            <a:picLocks noChangeAspect="1" noChangeArrowheads="1"/>
          </p:cNvPicPr>
          <p:nvPr/>
        </p:nvPicPr>
        <p:blipFill>
          <a:blip r:embed="rId2" cstate="print"/>
          <a:srcRect/>
          <a:stretch>
            <a:fillRect/>
          </a:stretch>
        </p:blipFill>
        <p:spPr bwMode="auto">
          <a:xfrm>
            <a:off x="1905000" y="1905000"/>
            <a:ext cx="5362575" cy="3771900"/>
          </a:xfrm>
          <a:prstGeom prst="rect">
            <a:avLst/>
          </a:prstGeom>
          <a:noFill/>
          <a:ln w="9525">
            <a:noFill/>
            <a:miter lim="800000"/>
            <a:headEnd/>
            <a:tailEnd/>
          </a:ln>
        </p:spPr>
      </p:pic>
      <p:pic>
        <p:nvPicPr>
          <p:cNvPr id="107529" name="Picture 9"/>
          <p:cNvPicPr>
            <a:picLocks noChangeAspect="1" noChangeArrowheads="1"/>
          </p:cNvPicPr>
          <p:nvPr/>
        </p:nvPicPr>
        <p:blipFill>
          <a:blip r:embed="rId3" cstate="print">
            <a:lum bright="-33000" contrast="50000"/>
          </a:blip>
          <a:srcRect/>
          <a:stretch>
            <a:fillRect/>
          </a:stretch>
        </p:blipFill>
        <p:spPr bwMode="auto">
          <a:xfrm>
            <a:off x="116306" y="3962400"/>
            <a:ext cx="8951494" cy="764697"/>
          </a:xfrm>
          <a:prstGeom prst="rect">
            <a:avLst/>
          </a:prstGeom>
          <a:noFill/>
          <a:ln w="28575">
            <a:solidFill>
              <a:srgbClr val="0070C0"/>
            </a:solidFill>
            <a:miter lim="800000"/>
            <a:headEnd/>
            <a:tailEnd/>
          </a:ln>
          <a:effectLst>
            <a:outerShdw blurRad="190500" dist="241300" dir="5400000" algn="t" rotWithShape="0">
              <a:prstClr val="black">
                <a:alpha val="67000"/>
              </a:prstClr>
            </a:outerShdw>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normAutofit/>
          </a:bodyPr>
          <a:lstStyle/>
          <a:p>
            <a:pPr>
              <a:buNone/>
            </a:pPr>
            <a:r>
              <a:rPr lang="en-US" sz="3600" b="1" dirty="0" smtClean="0">
                <a:solidFill>
                  <a:schemeClr val="bg1"/>
                </a:solidFill>
              </a:rPr>
              <a:t>very important pt. on core of 18.3 being orig.:</a:t>
            </a:r>
          </a:p>
          <a:p>
            <a:pPr>
              <a:buNone/>
            </a:pPr>
            <a:endParaRPr lang="en-US" sz="3600" b="1" i="1" dirty="0">
              <a:solidFill>
                <a:srgbClr val="FFFF00"/>
              </a:solidFill>
              <a:latin typeface="Nyala" pitchFamily="2" charset="0"/>
            </a:endParaRPr>
          </a:p>
          <a:p>
            <a:pPr>
              <a:buNone/>
            </a:pPr>
            <a:endParaRPr lang="en-US" sz="3900" b="1" i="1" dirty="0" smtClean="0">
              <a:solidFill>
                <a:srgbClr val="FFFF00"/>
              </a:solidFill>
              <a:latin typeface="Nyala" pitchFamily="2" charset="0"/>
            </a:endParaRPr>
          </a:p>
          <a:p>
            <a:pPr>
              <a:buNone/>
            </a:pPr>
            <a:endParaRPr lang="en-US" sz="3900" b="1" i="1" dirty="0">
              <a:solidFill>
                <a:srgbClr val="FFFF00"/>
              </a:solidFill>
              <a:latin typeface="Nyala" pitchFamily="2" charset="0"/>
            </a:endParaRPr>
          </a:p>
          <a:p>
            <a:pPr>
              <a:buNone/>
            </a:pPr>
            <a:endParaRPr lang="en-US" sz="4800" b="1" i="1" dirty="0" smtClean="0">
              <a:solidFill>
                <a:srgbClr val="FFFF00"/>
              </a:solidFill>
              <a:latin typeface="Nyala" pitchFamily="2" charset="0"/>
            </a:endParaRPr>
          </a:p>
          <a:p>
            <a:pPr>
              <a:buNone/>
            </a:pPr>
            <a:endParaRPr lang="en-US" sz="3400" b="1" i="1" dirty="0" smtClean="0">
              <a:solidFill>
                <a:srgbClr val="FFFF00"/>
              </a:solidFill>
              <a:latin typeface="Nyala" pitchFamily="2" charset="0"/>
            </a:endParaRPr>
          </a:p>
          <a:p>
            <a:pPr>
              <a:buNone/>
            </a:pPr>
            <a:endParaRPr lang="en-US" sz="3400" b="1" i="1" dirty="0" smtClean="0">
              <a:solidFill>
                <a:srgbClr val="FFFF00"/>
              </a:solidFill>
              <a:latin typeface="Nyala" pitchFamily="2" charset="0"/>
            </a:endParaRPr>
          </a:p>
          <a:p>
            <a:pPr>
              <a:buNone/>
            </a:pPr>
            <a:endParaRPr lang="en-US" sz="3400" b="1" i="1" dirty="0" smtClean="0">
              <a:solidFill>
                <a:srgbClr val="FFFF00"/>
              </a:solidFill>
              <a:latin typeface="Nyala" pitchFamily="2" charset="0"/>
            </a:endParaRPr>
          </a:p>
          <a:p>
            <a:pPr>
              <a:buNone/>
            </a:pPr>
            <a:endParaRPr lang="en-US" sz="3400" b="1" i="1" dirty="0" smtClean="0">
              <a:solidFill>
                <a:srgbClr val="FFFF00"/>
              </a:solidFill>
              <a:latin typeface="Nyala" pitchFamily="2" charset="0"/>
            </a:endParaRPr>
          </a:p>
          <a:p>
            <a:pPr algn="r">
              <a:buNone/>
            </a:pPr>
            <a:endParaRPr lang="en-US" sz="1600" i="1" dirty="0" smtClean="0">
              <a:solidFill>
                <a:srgbClr val="FFFF00"/>
              </a:solidFill>
              <a:latin typeface="Nyala" pitchFamily="2" charset="0"/>
            </a:endParaRPr>
          </a:p>
        </p:txBody>
      </p:sp>
      <p:sp>
        <p:nvSpPr>
          <p:cNvPr id="5" name="Horizontal Scroll 4"/>
          <p:cNvSpPr/>
          <p:nvPr/>
        </p:nvSpPr>
        <p:spPr>
          <a:xfrm>
            <a:off x="152401" y="3581400"/>
            <a:ext cx="6705600" cy="3124200"/>
          </a:xfrm>
          <a:prstGeom prst="horizontalScroll">
            <a:avLst>
              <a:gd name="adj" fmla="val 8547"/>
            </a:avLst>
          </a:prstGeom>
          <a:solidFill>
            <a:srgbClr val="FFFF66"/>
          </a:solidFill>
          <a:ln w="28575">
            <a:solidFill>
              <a:schemeClr val="tx1"/>
            </a:solidFill>
          </a:ln>
          <a:effectLst>
            <a:outerShdw blurRad="190500" dist="190500" dir="2400000" algn="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Narkisim" pitchFamily="34" charset="-79"/>
                <a:cs typeface="Narkisim" pitchFamily="34" charset="-79"/>
              </a:rPr>
              <a:t>Antiq. </a:t>
            </a:r>
            <a:r>
              <a:rPr lang="en-US" sz="3600" b="1" dirty="0" smtClean="0">
                <a:solidFill>
                  <a:prstClr val="black"/>
                </a:solidFill>
                <a:latin typeface="Narkisim" pitchFamily="34" charset="-79"/>
                <a:cs typeface="Narkisim" pitchFamily="34" charset="-79"/>
              </a:rPr>
              <a:t>20.9.1</a:t>
            </a:r>
          </a:p>
          <a:p>
            <a:pPr algn="ctr"/>
            <a:r>
              <a:rPr lang="en-US" sz="3000" dirty="0" smtClean="0">
                <a:solidFill>
                  <a:prstClr val="black"/>
                </a:solidFill>
                <a:cs typeface="Arial" pitchFamily="34" charset="0"/>
              </a:rPr>
              <a:t>“</a:t>
            </a:r>
            <a:r>
              <a:rPr lang="en-US" sz="3000" dirty="0" err="1" smtClean="0">
                <a:solidFill>
                  <a:prstClr val="black"/>
                </a:solidFill>
                <a:cs typeface="Arial" pitchFamily="34" charset="0"/>
              </a:rPr>
              <a:t>Ananus</a:t>
            </a:r>
            <a:r>
              <a:rPr lang="en-US" sz="3000" dirty="0" smtClean="0">
                <a:solidFill>
                  <a:prstClr val="black"/>
                </a:solidFill>
                <a:cs typeface="Arial" pitchFamily="34" charset="0"/>
              </a:rPr>
              <a:t>… brought before</a:t>
            </a:r>
          </a:p>
          <a:p>
            <a:pPr algn="ctr"/>
            <a:r>
              <a:rPr lang="en-US" sz="3000" dirty="0" smtClean="0">
                <a:solidFill>
                  <a:prstClr val="black"/>
                </a:solidFill>
                <a:cs typeface="Arial" pitchFamily="34" charset="0"/>
              </a:rPr>
              <a:t>them the brother of Jesus,</a:t>
            </a:r>
          </a:p>
          <a:p>
            <a:pPr algn="ctr"/>
            <a:r>
              <a:rPr lang="en-US" sz="3000" dirty="0" smtClean="0">
                <a:solidFill>
                  <a:prstClr val="black"/>
                </a:solidFill>
                <a:cs typeface="Arial" pitchFamily="34" charset="0"/>
              </a:rPr>
              <a:t> who was called Christ,</a:t>
            </a:r>
          </a:p>
          <a:p>
            <a:pPr algn="ctr"/>
            <a:r>
              <a:rPr lang="en-US" sz="3000" dirty="0" smtClean="0">
                <a:solidFill>
                  <a:prstClr val="black"/>
                </a:solidFill>
                <a:cs typeface="Arial" pitchFamily="34" charset="0"/>
              </a:rPr>
              <a:t>whose name was James…” </a:t>
            </a:r>
          </a:p>
        </p:txBody>
      </p:sp>
      <p:sp>
        <p:nvSpPr>
          <p:cNvPr id="7" name="Horizontal Scroll 6"/>
          <p:cNvSpPr/>
          <p:nvPr/>
        </p:nvSpPr>
        <p:spPr>
          <a:xfrm>
            <a:off x="152401" y="609600"/>
            <a:ext cx="6705599" cy="3124200"/>
          </a:xfrm>
          <a:prstGeom prst="horizontalScroll">
            <a:avLst>
              <a:gd name="adj" fmla="val 8547"/>
            </a:avLst>
          </a:prstGeom>
          <a:solidFill>
            <a:srgbClr val="FFFF66"/>
          </a:solidFill>
          <a:ln w="28575">
            <a:solidFill>
              <a:schemeClr val="tx1"/>
            </a:solidFill>
          </a:ln>
          <a:effectLst>
            <a:outerShdw blurRad="190500" dist="190500" dir="2400000" algn="t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Narkisim" pitchFamily="34" charset="-79"/>
                <a:cs typeface="Narkisim" pitchFamily="34" charset="-79"/>
              </a:rPr>
              <a:t>Antiq. </a:t>
            </a:r>
            <a:r>
              <a:rPr lang="en-US" sz="3600" b="1" dirty="0" smtClean="0">
                <a:solidFill>
                  <a:prstClr val="black"/>
                </a:solidFill>
                <a:latin typeface="Narkisim" pitchFamily="34" charset="-79"/>
                <a:cs typeface="Narkisim" pitchFamily="34" charset="-79"/>
              </a:rPr>
              <a:t>18.3.3</a:t>
            </a:r>
          </a:p>
          <a:p>
            <a:pPr algn="ctr"/>
            <a:r>
              <a:rPr lang="en-US" sz="3000" dirty="0" smtClean="0">
                <a:solidFill>
                  <a:prstClr val="black"/>
                </a:solidFill>
                <a:cs typeface="Arial" pitchFamily="34" charset="0"/>
              </a:rPr>
              <a:t>“Now there was about this time Jesus </a:t>
            </a:r>
          </a:p>
          <a:p>
            <a:pPr algn="ctr"/>
            <a:r>
              <a:rPr lang="en-US" sz="3000" dirty="0" smtClean="0">
                <a:solidFill>
                  <a:prstClr val="black"/>
                </a:solidFill>
                <a:cs typeface="Arial" pitchFamily="34" charset="0"/>
              </a:rPr>
              <a:t>…He was (</a:t>
            </a:r>
            <a:r>
              <a:rPr lang="en-US" dirty="0" err="1" smtClean="0">
                <a:solidFill>
                  <a:prstClr val="black"/>
                </a:solidFill>
                <a:cs typeface="Arial" pitchFamily="34" charset="0"/>
              </a:rPr>
              <a:t>prop.reading</a:t>
            </a:r>
            <a:r>
              <a:rPr lang="en-US" dirty="0" smtClean="0">
                <a:solidFill>
                  <a:prstClr val="black"/>
                </a:solidFill>
                <a:cs typeface="Arial" pitchFamily="34" charset="0"/>
              </a:rPr>
              <a:t>:</a:t>
            </a:r>
            <a:r>
              <a:rPr lang="en-US" sz="3000" dirty="0" smtClean="0">
                <a:solidFill>
                  <a:prstClr val="black"/>
                </a:solidFill>
                <a:cs typeface="Arial" pitchFamily="34" charset="0"/>
              </a:rPr>
              <a:t> </a:t>
            </a:r>
            <a:r>
              <a:rPr lang="en-US" sz="3000" i="1" dirty="0" smtClean="0">
                <a:solidFill>
                  <a:prstClr val="black"/>
                </a:solidFill>
                <a:cs typeface="Arial" pitchFamily="34" charset="0"/>
              </a:rPr>
              <a:t>called</a:t>
            </a:r>
            <a:r>
              <a:rPr lang="en-US" sz="3000" dirty="0" smtClean="0">
                <a:solidFill>
                  <a:prstClr val="black"/>
                </a:solidFill>
                <a:cs typeface="Arial" pitchFamily="34" charset="0"/>
              </a:rPr>
              <a:t>) the Christ…  Pilate… condemned him to the cross…”</a:t>
            </a:r>
          </a:p>
        </p:txBody>
      </p:sp>
      <p:sp>
        <p:nvSpPr>
          <p:cNvPr id="4" name="Left Arrow 3"/>
          <p:cNvSpPr/>
          <p:nvPr/>
        </p:nvSpPr>
        <p:spPr>
          <a:xfrm>
            <a:off x="5410200" y="3704898"/>
            <a:ext cx="2984405" cy="2924502"/>
          </a:xfrm>
          <a:prstGeom prst="leftArrow">
            <a:avLst>
              <a:gd name="adj1" fmla="val 87532"/>
              <a:gd name="adj2" fmla="val 22520"/>
            </a:avLst>
          </a:prstGeom>
          <a:solidFill>
            <a:srgbClr val="00206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2400" b="1" dirty="0" smtClean="0">
                <a:solidFill>
                  <a:schemeClr val="bg1"/>
                </a:solidFill>
                <a:latin typeface="Arial Black" panose="020B0A04020102020204" pitchFamily="34" charset="0"/>
              </a:rPr>
              <a:t>NOTE :       </a:t>
            </a:r>
            <a:r>
              <a:rPr lang="en-US" sz="2400" b="1" dirty="0" smtClean="0">
                <a:solidFill>
                  <a:schemeClr val="bg1"/>
                </a:solidFill>
              </a:rPr>
              <a:t>the </a:t>
            </a:r>
            <a:r>
              <a:rPr lang="en-US" sz="2400" b="1" dirty="0">
                <a:solidFill>
                  <a:schemeClr val="bg1"/>
                </a:solidFill>
              </a:rPr>
              <a:t>accepted ref. in 20 </a:t>
            </a:r>
            <a:r>
              <a:rPr lang="en-US" sz="2400" b="1" dirty="0" smtClean="0">
                <a:solidFill>
                  <a:schemeClr val="bg1"/>
                </a:solidFill>
              </a:rPr>
              <a:t>introduces James, not </a:t>
            </a:r>
            <a:r>
              <a:rPr lang="en-US" sz="2400" b="1" dirty="0">
                <a:solidFill>
                  <a:schemeClr val="bg1"/>
                </a:solidFill>
              </a:rPr>
              <a:t>Jesus. Jesus is a </a:t>
            </a:r>
            <a:r>
              <a:rPr lang="en-US" sz="2400" b="1" dirty="0" smtClean="0">
                <a:solidFill>
                  <a:schemeClr val="bg1"/>
                </a:solidFill>
              </a:rPr>
              <a:t>ref. </a:t>
            </a:r>
            <a:r>
              <a:rPr lang="en-US" sz="2400" b="1" dirty="0">
                <a:solidFill>
                  <a:schemeClr val="bg1"/>
                </a:solidFill>
              </a:rPr>
              <a:t>to </a:t>
            </a:r>
            <a:r>
              <a:rPr lang="en-US" sz="2400" b="1" dirty="0" smtClean="0">
                <a:solidFill>
                  <a:schemeClr val="bg1"/>
                </a:solidFill>
              </a:rPr>
              <a:t>identify James </a:t>
            </a:r>
            <a:endParaRPr lang="en-US" sz="2400" dirty="0">
              <a:solidFill>
                <a:schemeClr val="bg1"/>
              </a:solidFill>
            </a:endParaRPr>
          </a:p>
        </p:txBody>
      </p:sp>
      <p:sp>
        <p:nvSpPr>
          <p:cNvPr id="9" name="Left Arrow 8"/>
          <p:cNvSpPr/>
          <p:nvPr/>
        </p:nvSpPr>
        <p:spPr>
          <a:xfrm>
            <a:off x="6172200" y="609600"/>
            <a:ext cx="2743200" cy="2971800"/>
          </a:xfrm>
          <a:prstGeom prst="leftArrow">
            <a:avLst>
              <a:gd name="adj1" fmla="val 85925"/>
              <a:gd name="adj2" fmla="val 24586"/>
            </a:avLst>
          </a:prstGeom>
          <a:solidFill>
            <a:srgbClr val="00206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2400" b="1" dirty="0" smtClean="0">
                <a:solidFill>
                  <a:schemeClr val="bg1"/>
                </a:solidFill>
              </a:rPr>
              <a:t>That makes perfect sense w/ a previous intro. to Jesus being back in Antiq. 18</a:t>
            </a:r>
            <a:endParaRPr lang="en-US" sz="2400" b="1" dirty="0">
              <a:solidFill>
                <a:schemeClr val="bg1"/>
              </a:solidFill>
            </a:endParaRPr>
          </a:p>
        </p:txBody>
      </p:sp>
    </p:spTree>
    <p:extLst>
      <p:ext uri="{BB962C8B-B14F-4D97-AF65-F5344CB8AC3E}">
        <p14:creationId xmlns:p14="http://schemas.microsoft.com/office/powerpoint/2010/main" val="3753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three observations regarding</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the gospel &amp; unbelievers</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endParaRPr lang="en-US" sz="3600" dirty="0">
              <a:solidFill>
                <a:srgbClr val="FFFF00"/>
              </a:solidFill>
            </a:endParaRPr>
          </a:p>
        </p:txBody>
      </p:sp>
      <p:sp>
        <p:nvSpPr>
          <p:cNvPr id="4" name="Rounded Rectangle 3"/>
          <p:cNvSpPr/>
          <p:nvPr/>
        </p:nvSpPr>
        <p:spPr>
          <a:xfrm>
            <a:off x="533400" y="23622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4400" b="1" dirty="0" smtClean="0">
                <a:solidFill>
                  <a:prstClr val="black"/>
                </a:solidFill>
              </a:rPr>
              <a:t>1.  cf.:          </a:t>
            </a:r>
            <a:r>
              <a:rPr lang="en-US" sz="4000" b="1" dirty="0" smtClean="0">
                <a:solidFill>
                  <a:prstClr val="black"/>
                </a:solidFill>
              </a:rPr>
              <a:t>2013ad    &gt;    50ad</a:t>
            </a:r>
            <a:endParaRPr lang="en-US" sz="4000" b="1" dirty="0">
              <a:solidFill>
                <a:prstClr val="black"/>
              </a:solidFill>
            </a:endParaRPr>
          </a:p>
        </p:txBody>
      </p:sp>
      <p:sp>
        <p:nvSpPr>
          <p:cNvPr id="5" name="Rounded Rectangle 4"/>
          <p:cNvSpPr/>
          <p:nvPr/>
        </p:nvSpPr>
        <p:spPr>
          <a:xfrm>
            <a:off x="533400" y="38100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4400" b="1" dirty="0" smtClean="0">
                <a:solidFill>
                  <a:prstClr val="black"/>
                </a:solidFill>
              </a:rPr>
              <a:t>2.  est. a base           </a:t>
            </a:r>
            <a:r>
              <a:rPr lang="en-US" sz="4000" b="1" dirty="0" smtClean="0">
                <a:solidFill>
                  <a:prstClr val="black"/>
                </a:solidFill>
              </a:rPr>
              <a:t>cf. Acts 13 &amp; 17</a:t>
            </a:r>
            <a:endParaRPr lang="en-US" sz="4000" b="1" dirty="0">
              <a:solidFill>
                <a:prstClr val="black"/>
              </a:solidFill>
            </a:endParaRPr>
          </a:p>
        </p:txBody>
      </p:sp>
      <p:sp>
        <p:nvSpPr>
          <p:cNvPr id="7" name="Rounded Rectangle 6"/>
          <p:cNvSpPr/>
          <p:nvPr/>
        </p:nvSpPr>
        <p:spPr>
          <a:xfrm>
            <a:off x="533400" y="51816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4400" b="1" dirty="0" smtClean="0">
                <a:solidFill>
                  <a:prstClr val="black"/>
                </a:solidFill>
              </a:rPr>
              <a:t>3.  evidence &amp; faith         </a:t>
            </a:r>
            <a:r>
              <a:rPr lang="en-US" sz="3600" b="1" dirty="0" err="1" smtClean="0">
                <a:solidFill>
                  <a:prstClr val="black"/>
                </a:solidFill>
              </a:rPr>
              <a:t>Lk</a:t>
            </a:r>
            <a:r>
              <a:rPr lang="en-US" sz="3600" b="1" dirty="0" smtClean="0">
                <a:solidFill>
                  <a:prstClr val="black"/>
                </a:solidFill>
              </a:rPr>
              <a:t>. 5</a:t>
            </a:r>
            <a:endParaRPr lang="en-US" sz="3600" b="1" dirty="0">
              <a:solidFill>
                <a:prstClr val="black"/>
              </a:solidFill>
            </a:endParaRPr>
          </a:p>
        </p:txBody>
      </p:sp>
    </p:spTree>
    <p:extLst>
      <p:ext uri="{BB962C8B-B14F-4D97-AF65-F5344CB8AC3E}">
        <p14:creationId xmlns:p14="http://schemas.microsoft.com/office/powerpoint/2010/main" val="287911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600" b="1" i="1" dirty="0" smtClean="0">
                <a:solidFill>
                  <a:srgbClr val="FFFF00"/>
                </a:solidFill>
                <a:latin typeface="Arial Narrow" pitchFamily="34" charset="0"/>
              </a:rPr>
              <a:t/>
            </a:r>
            <a:br>
              <a:rPr lang="en-US" sz="3600" b="1" i="1" dirty="0" smtClean="0">
                <a:solidFill>
                  <a:srgbClr val="FFFF00"/>
                </a:solidFill>
                <a:latin typeface="Arial Narrow" pitchFamily="34" charset="0"/>
              </a:rPr>
            </a:br>
            <a:r>
              <a:rPr lang="en-US" sz="3100" i="1" dirty="0" smtClean="0">
                <a:solidFill>
                  <a:srgbClr val="FFFF00"/>
                </a:solidFill>
                <a:latin typeface="Arial Narrow" pitchFamily="34" charset="0"/>
              </a:rPr>
              <a:t>for further details see</a:t>
            </a:r>
            <a:br>
              <a:rPr lang="en-US" sz="3100" i="1" dirty="0" smtClean="0">
                <a:solidFill>
                  <a:srgbClr val="FFFF00"/>
                </a:solidFill>
                <a:latin typeface="Arial Narrow" pitchFamily="34" charset="0"/>
              </a:rPr>
            </a:br>
            <a:r>
              <a:rPr lang="en-US" sz="3100" i="1" dirty="0" smtClean="0">
                <a:solidFill>
                  <a:srgbClr val="FFFF00"/>
                </a:solidFill>
                <a:latin typeface="Arial Narrow" pitchFamily="34" charset="0"/>
              </a:rPr>
              <a:t>chapter in </a:t>
            </a:r>
            <a:r>
              <a:rPr lang="en-US" sz="3100" i="1" u="sng" dirty="0" smtClean="0">
                <a:solidFill>
                  <a:srgbClr val="FFFF00"/>
                </a:solidFill>
                <a:latin typeface="Arial Narrow" pitchFamily="34" charset="0"/>
              </a:rPr>
              <a:t>Shattering the Christ Myth </a:t>
            </a:r>
            <a:r>
              <a:rPr lang="en-US" sz="3100" i="1" dirty="0" smtClean="0">
                <a:solidFill>
                  <a:srgbClr val="FFFF00"/>
                </a:solidFill>
                <a:latin typeface="Arial Narrow" pitchFamily="34" charset="0"/>
              </a:rPr>
              <a:t/>
            </a:r>
            <a:br>
              <a:rPr lang="en-US" sz="3100" i="1" dirty="0" smtClean="0">
                <a:solidFill>
                  <a:srgbClr val="FFFF00"/>
                </a:solidFill>
                <a:latin typeface="Arial Narrow" pitchFamily="34" charset="0"/>
              </a:rPr>
            </a:br>
            <a:r>
              <a:rPr lang="en-US" sz="3100" i="1" dirty="0" smtClean="0">
                <a:solidFill>
                  <a:srgbClr val="FFFF00"/>
                </a:solidFill>
                <a:latin typeface="Arial Narrow" pitchFamily="34" charset="0"/>
              </a:rPr>
              <a:t>edited by  J.P. Holding</a:t>
            </a:r>
            <a:endParaRPr lang="en-US" sz="3100" i="1" dirty="0">
              <a:solidFill>
                <a:srgbClr val="FFFF00"/>
              </a:solidFill>
              <a:latin typeface="Arial Narrow" pitchFamily="34" charset="0"/>
            </a:endParaRPr>
          </a:p>
        </p:txBody>
      </p:sp>
      <p:pic>
        <p:nvPicPr>
          <p:cNvPr id="8197" name="Picture 5"/>
          <p:cNvPicPr>
            <a:picLocks noChangeAspect="1" noChangeArrowheads="1"/>
          </p:cNvPicPr>
          <p:nvPr/>
        </p:nvPicPr>
        <p:blipFill>
          <a:blip r:embed="rId2" cstate="print"/>
          <a:srcRect/>
          <a:stretch>
            <a:fillRect/>
          </a:stretch>
        </p:blipFill>
        <p:spPr bwMode="auto">
          <a:xfrm rot="544415">
            <a:off x="3312354" y="1179406"/>
            <a:ext cx="2677324" cy="3564994"/>
          </a:xfrm>
          <a:prstGeom prst="rect">
            <a:avLst/>
          </a:prstGeom>
          <a:noFill/>
          <a:ln w="9525">
            <a:noFill/>
            <a:miter lim="800000"/>
            <a:headEnd/>
            <a:tailEnd/>
          </a:ln>
          <a:effectLst>
            <a:outerShdw blurRad="225425" dist="50800" dir="5220000" algn="ctr">
              <a:srgbClr val="000000">
                <a:alpha val="33000"/>
              </a:srgbClr>
            </a:outerShdw>
          </a:effectLst>
          <a:scene3d>
            <a:camera prst="perspectiveRelaxedModerately"/>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rot="20486387">
            <a:off x="714493" y="1352862"/>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prstClr val="white"/>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prstClr val="white"/>
              </a:solidFill>
              <a:effectLst>
                <a:outerShdw blurRad="38100" dist="38100" dir="2700000" algn="tl">
                  <a:srgbClr val="000000">
                    <a:alpha val="43137"/>
                  </a:srgbClr>
                </a:outerShdw>
              </a:effectLst>
              <a:latin typeface="Gungsuh" pitchFamily="18" charset="-127"/>
              <a:ea typeface="Gungsuh" pitchFamily="18" charset="-127"/>
            </a:endParaRPr>
          </a:p>
        </p:txBody>
      </p:sp>
      <p:sp>
        <p:nvSpPr>
          <p:cNvPr id="7" name="TextBox 6"/>
          <p:cNvSpPr txBox="1"/>
          <p:nvPr/>
        </p:nvSpPr>
        <p:spPr>
          <a:xfrm>
            <a:off x="0" y="3429000"/>
            <a:ext cx="9144000" cy="1754326"/>
          </a:xfrm>
          <a:prstGeom prst="rect">
            <a:avLst/>
          </a:prstGeom>
          <a:noFill/>
        </p:spPr>
        <p:txBody>
          <a:bodyPr wrap="square" rtlCol="0">
            <a:spAutoFit/>
          </a:bodyPr>
          <a:lstStyle/>
          <a:p>
            <a:pPr algn="ctr">
              <a:spcBef>
                <a:spcPct val="0"/>
              </a:spcBef>
              <a:defRPr/>
            </a:pPr>
            <a:r>
              <a:rPr lang="en-US" sz="3600" b="1" dirty="0" smtClean="0">
                <a:solidFill>
                  <a:prstClr val="white"/>
                </a:solidFill>
                <a:latin typeface="Arial Narrow" pitchFamily="34" charset="0"/>
                <a:cs typeface="Arial" pitchFamily="34" charset="0"/>
              </a:rPr>
              <a:t>“non literal genre”</a:t>
            </a:r>
          </a:p>
          <a:p>
            <a:pPr algn="ctr">
              <a:spcBef>
                <a:spcPct val="0"/>
              </a:spcBef>
              <a:defRPr/>
            </a:pPr>
            <a:endParaRPr lang="en-US" sz="3600" b="1" dirty="0" smtClean="0">
              <a:solidFill>
                <a:prstClr val="white"/>
              </a:solidFill>
              <a:latin typeface="Arial Narrow" pitchFamily="34" charset="0"/>
              <a:cs typeface="Arial" pitchFamily="34" charset="0"/>
            </a:endParaRPr>
          </a:p>
          <a:p>
            <a:pPr algn="ctr">
              <a:spcBef>
                <a:spcPct val="0"/>
              </a:spcBef>
              <a:defRPr/>
            </a:pPr>
            <a:r>
              <a:rPr lang="en-US" sz="3600" b="1" dirty="0" smtClean="0">
                <a:solidFill>
                  <a:prstClr val="white"/>
                </a:solidFill>
                <a:latin typeface="Arial Narrow" pitchFamily="34" charset="0"/>
                <a:cs typeface="Arial" pitchFamily="34" charset="0"/>
              </a:rPr>
              <a:t>“common motif of dying and rising gods”</a:t>
            </a:r>
            <a:endParaRPr lang="en-US" sz="3600" b="1" dirty="0">
              <a:solidFill>
                <a:prstClr val="white"/>
              </a:solidFill>
              <a:latin typeface="Arial Narrow" pitchFamily="34" charset="0"/>
            </a:endParaRPr>
          </a:p>
        </p:txBody>
      </p:sp>
    </p:spTree>
    <p:extLst>
      <p:ext uri="{BB962C8B-B14F-4D97-AF65-F5344CB8AC3E}">
        <p14:creationId xmlns:p14="http://schemas.microsoft.com/office/powerpoint/2010/main" val="32019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rgbClr val="92D050"/>
          </a:solidFill>
        </p:spPr>
        <p:txBody>
          <a:bodyPr>
            <a:noAutofit/>
          </a:bodyPr>
          <a:lstStyle/>
          <a:p>
            <a:pPr algn="l"/>
            <a:r>
              <a:rPr lang="en-US" sz="2800" b="1" dirty="0" smtClean="0">
                <a:latin typeface="Arial Black" panose="020B0A04020102020204" pitchFamily="34" charset="0"/>
              </a:rPr>
              <a:t>Non-literal genre:</a:t>
            </a:r>
            <a:r>
              <a:rPr lang="en-US" sz="2800" b="1" dirty="0" smtClean="0">
                <a:latin typeface="+mn-lt"/>
              </a:rPr>
              <a:t/>
            </a:r>
            <a:br>
              <a:rPr lang="en-US" sz="2800" b="1" dirty="0" smtClean="0">
                <a:latin typeface="+mn-lt"/>
              </a:rPr>
            </a:br>
            <a:r>
              <a:rPr lang="en-US" sz="2600" dirty="0" smtClean="0">
                <a:latin typeface="+mn-lt"/>
              </a:rPr>
              <a:t>Some would propose that the resurrection accounts be read metaphorically and non literally, as one might read the parables. This may describe a liberal clergyman’s Easter sermon,  but it is pure nonsense to read Paul in 1 Cor.15:1-19, or John chapter 20, and then suggest that the texts were not meant to be read historically.</a:t>
            </a:r>
            <a:br>
              <a:rPr lang="en-US" sz="2600" dirty="0" smtClean="0">
                <a:latin typeface="+mn-lt"/>
              </a:rPr>
            </a:br>
            <a:r>
              <a:rPr lang="en-US" sz="2800" b="1" dirty="0" smtClean="0">
                <a:latin typeface="Arial Black" panose="020B0A04020102020204" pitchFamily="34" charset="0"/>
              </a:rPr>
              <a:t>Mythical dying and rising gods:</a:t>
            </a:r>
            <a:r>
              <a:rPr lang="en-US" sz="2800" b="1" dirty="0" smtClean="0">
                <a:latin typeface="+mn-lt"/>
              </a:rPr>
              <a:t/>
            </a:r>
            <a:br>
              <a:rPr lang="en-US" sz="2800" b="1" dirty="0" smtClean="0">
                <a:latin typeface="+mn-lt"/>
              </a:rPr>
            </a:br>
            <a:r>
              <a:rPr lang="en-US" sz="2600" dirty="0" smtClean="0">
                <a:latin typeface="+mn-lt"/>
              </a:rPr>
              <a:t>This view portrays the resurrection as a borrowed pagan myth.  Various dying and rising pagan deities were associated with the </a:t>
            </a:r>
            <a:r>
              <a:rPr lang="en-US" sz="2600" b="1" dirty="0" smtClean="0">
                <a:latin typeface="+mn-lt"/>
              </a:rPr>
              <a:t>seasonal cycle of winter and spring</a:t>
            </a:r>
            <a:r>
              <a:rPr lang="en-US" sz="2600" dirty="0" smtClean="0">
                <a:latin typeface="+mn-lt"/>
              </a:rPr>
              <a:t>, but these were not about actual human beings physically coming back to life after death (Wright 80). According to </a:t>
            </a:r>
            <a:r>
              <a:rPr lang="en-US" sz="2600" dirty="0" err="1" smtClean="0">
                <a:latin typeface="+mn-lt"/>
              </a:rPr>
              <a:t>Habermas</a:t>
            </a:r>
            <a:r>
              <a:rPr lang="en-US" sz="2600" dirty="0" smtClean="0">
                <a:latin typeface="+mn-lt"/>
              </a:rPr>
              <a:t> and </a:t>
            </a:r>
            <a:r>
              <a:rPr lang="en-US" sz="2600" dirty="0" err="1" smtClean="0">
                <a:latin typeface="+mn-lt"/>
              </a:rPr>
              <a:t>Licona</a:t>
            </a:r>
            <a:r>
              <a:rPr lang="en-US" sz="2600" dirty="0" smtClean="0">
                <a:latin typeface="+mn-lt"/>
              </a:rPr>
              <a:t>, the revival of Osiris by his wife Isis (in the form of a bird, and for the purpose of   procreation with him) is the “only account of a god who survived death that predates Christianity” (91). The tale is thoroughly dissimilar to the resurrection accounts of Jesus of Nazareth.</a:t>
            </a:r>
            <a:endParaRPr lang="en-US" sz="2600" dirty="0">
              <a:latin typeface="+mn-l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76200" y="4495800"/>
            <a:ext cx="2209800" cy="2209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kern="1000" dirty="0" smtClean="0">
                <a:solidFill>
                  <a:schemeClr val="tx1">
                    <a:lumMod val="95000"/>
                    <a:lumOff val="5000"/>
                  </a:schemeClr>
                </a:solidFill>
                <a:latin typeface="Arial Narrow" pitchFamily="34" charset="0"/>
                <a:cs typeface="Arial" pitchFamily="34" charset="0"/>
              </a:rPr>
              <a:t>Christian Roman Greek Jewish</a:t>
            </a:r>
            <a:endParaRPr lang="en-US" sz="2800" kern="1000" dirty="0">
              <a:latin typeface="Arial Narrow" pitchFamily="34" charset="0"/>
              <a:cs typeface="Arial" pitchFamily="34" charset="0"/>
            </a:endParaRPr>
          </a:p>
        </p:txBody>
      </p:sp>
      <p:sp>
        <p:nvSpPr>
          <p:cNvPr id="15" name="Cube 14"/>
          <p:cNvSpPr/>
          <p:nvPr/>
        </p:nvSpPr>
        <p:spPr>
          <a:xfrm>
            <a:off x="1752600" y="4495800"/>
            <a:ext cx="2362200" cy="2209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cs typeface="Arial" pitchFamily="34" charset="0"/>
              </a:rPr>
              <a:t>empty:</a:t>
            </a:r>
          </a:p>
          <a:p>
            <a:pPr algn="ctr"/>
            <a:r>
              <a:rPr lang="en-US" sz="2800" b="1" dirty="0" smtClean="0">
                <a:solidFill>
                  <a:schemeClr val="tx1">
                    <a:lumMod val="95000"/>
                    <a:lumOff val="5000"/>
                  </a:schemeClr>
                </a:solidFill>
                <a:latin typeface="Arial Narrow" pitchFamily="34" charset="0"/>
                <a:cs typeface="Arial" pitchFamily="34" charset="0"/>
              </a:rPr>
              <a:t>believers</a:t>
            </a:r>
          </a:p>
          <a:p>
            <a:pPr algn="ctr"/>
            <a:r>
              <a:rPr lang="en-US" sz="2800" b="1" dirty="0" smtClean="0">
                <a:solidFill>
                  <a:schemeClr val="tx1">
                    <a:lumMod val="95000"/>
                    <a:lumOff val="5000"/>
                  </a:schemeClr>
                </a:solidFill>
                <a:latin typeface="Arial Narrow" pitchFamily="34" charset="0"/>
                <a:cs typeface="Arial" pitchFamily="34" charset="0"/>
              </a:rPr>
              <a:t>&amp;</a:t>
            </a:r>
          </a:p>
          <a:p>
            <a:pPr algn="ctr"/>
            <a:r>
              <a:rPr lang="en-US" sz="2800" b="1" dirty="0" smtClean="0">
                <a:solidFill>
                  <a:schemeClr val="tx1">
                    <a:lumMod val="95000"/>
                    <a:lumOff val="5000"/>
                  </a:schemeClr>
                </a:solidFill>
                <a:latin typeface="Arial Narrow" pitchFamily="34" charset="0"/>
                <a:cs typeface="Arial" pitchFamily="34" charset="0"/>
              </a:rPr>
              <a:t>unbelievers</a:t>
            </a:r>
            <a:endParaRPr lang="en-US" sz="2800" dirty="0">
              <a:latin typeface="Arial Narrow" pitchFamily="34" charset="0"/>
              <a:cs typeface="Arial" pitchFamily="34" charset="0"/>
            </a:endParaRPr>
          </a:p>
        </p:txBody>
      </p:sp>
      <p:sp>
        <p:nvSpPr>
          <p:cNvPr id="17" name="Cube 16"/>
          <p:cNvSpPr/>
          <p:nvPr/>
        </p:nvSpPr>
        <p:spPr>
          <a:xfrm>
            <a:off x="3581400" y="4495800"/>
            <a:ext cx="2209800" cy="2209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cs typeface="Arial" pitchFamily="34" charset="0"/>
              </a:rPr>
              <a:t>Gospels</a:t>
            </a:r>
          </a:p>
          <a:p>
            <a:pPr algn="ctr"/>
            <a:r>
              <a:rPr lang="en-US" sz="2800" b="1" dirty="0" smtClean="0">
                <a:solidFill>
                  <a:schemeClr val="tx1">
                    <a:lumMod val="95000"/>
                    <a:lumOff val="5000"/>
                  </a:schemeClr>
                </a:solidFill>
                <a:latin typeface="Arial Narrow" pitchFamily="34" charset="0"/>
                <a:cs typeface="Arial" pitchFamily="34" charset="0"/>
              </a:rPr>
              <a:t>Acts</a:t>
            </a:r>
          </a:p>
          <a:p>
            <a:pPr algn="ctr"/>
            <a:r>
              <a:rPr lang="en-US" sz="2800" b="1" dirty="0" smtClean="0">
                <a:solidFill>
                  <a:schemeClr val="tx1">
                    <a:lumMod val="95000"/>
                    <a:lumOff val="5000"/>
                  </a:schemeClr>
                </a:solidFill>
                <a:latin typeface="Arial Narrow" pitchFamily="34" charset="0"/>
                <a:cs typeface="Arial" pitchFamily="34" charset="0"/>
              </a:rPr>
              <a:t>1Cor.15</a:t>
            </a:r>
            <a:endParaRPr lang="en-US" sz="2800" dirty="0">
              <a:latin typeface="Arial Narrow" pitchFamily="34" charset="0"/>
              <a:cs typeface="Arial" pitchFamily="34" charset="0"/>
            </a:endParaRPr>
          </a:p>
        </p:txBody>
      </p:sp>
      <p:sp>
        <p:nvSpPr>
          <p:cNvPr id="23" name="Cube 22"/>
          <p:cNvSpPr/>
          <p:nvPr/>
        </p:nvSpPr>
        <p:spPr>
          <a:xfrm>
            <a:off x="5257800" y="4495800"/>
            <a:ext cx="2209800" cy="2209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cs typeface="Arial" pitchFamily="34" charset="0"/>
              </a:rPr>
              <a:t>faced beatings</a:t>
            </a:r>
          </a:p>
          <a:p>
            <a:pPr algn="ctr"/>
            <a:r>
              <a:rPr lang="en-US" sz="2800" b="1" dirty="0" smtClean="0">
                <a:solidFill>
                  <a:schemeClr val="tx1">
                    <a:lumMod val="95000"/>
                    <a:lumOff val="5000"/>
                  </a:schemeClr>
                </a:solidFill>
                <a:latin typeface="Arial Narrow" pitchFamily="34" charset="0"/>
                <a:cs typeface="Arial" pitchFamily="34" charset="0"/>
              </a:rPr>
              <a:t>prison     &amp; death</a:t>
            </a:r>
            <a:endParaRPr lang="en-US" sz="2800" dirty="0">
              <a:latin typeface="Arial Narrow" pitchFamily="34" charset="0"/>
              <a:cs typeface="Arial" pitchFamily="34" charset="0"/>
            </a:endParaRPr>
          </a:p>
        </p:txBody>
      </p:sp>
      <p:sp>
        <p:nvSpPr>
          <p:cNvPr id="27" name="Cube 26"/>
          <p:cNvSpPr/>
          <p:nvPr/>
        </p:nvSpPr>
        <p:spPr>
          <a:xfrm>
            <a:off x="6934200" y="4495800"/>
            <a:ext cx="2209800" cy="2209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cs typeface="Arial" pitchFamily="34" charset="0"/>
              </a:rPr>
              <a:t>Acts </a:t>
            </a:r>
          </a:p>
          <a:p>
            <a:pPr algn="ctr"/>
            <a:r>
              <a:rPr lang="en-US" sz="2800" b="1" dirty="0" smtClean="0">
                <a:solidFill>
                  <a:schemeClr val="tx1">
                    <a:lumMod val="95000"/>
                    <a:lumOff val="5000"/>
                  </a:schemeClr>
                </a:solidFill>
                <a:latin typeface="Arial Narrow" pitchFamily="34" charset="0"/>
                <a:cs typeface="Arial" pitchFamily="34" charset="0"/>
              </a:rPr>
              <a:t>9,22,26</a:t>
            </a:r>
          </a:p>
          <a:p>
            <a:pPr algn="ctr"/>
            <a:r>
              <a:rPr lang="en-US" sz="2800" b="1" dirty="0" smtClean="0">
                <a:solidFill>
                  <a:schemeClr val="tx1">
                    <a:lumMod val="95000"/>
                    <a:lumOff val="5000"/>
                  </a:schemeClr>
                </a:solidFill>
                <a:latin typeface="Arial Narrow" pitchFamily="34" charset="0"/>
                <a:cs typeface="Arial" pitchFamily="34" charset="0"/>
              </a:rPr>
              <a:t>Gal.1</a:t>
            </a:r>
          </a:p>
          <a:p>
            <a:pPr algn="ctr"/>
            <a:r>
              <a:rPr lang="en-US" sz="2800" b="1" dirty="0" smtClean="0">
                <a:solidFill>
                  <a:schemeClr val="tx1">
                    <a:lumMod val="95000"/>
                    <a:lumOff val="5000"/>
                  </a:schemeClr>
                </a:solidFill>
                <a:latin typeface="Arial Narrow" pitchFamily="34" charset="0"/>
                <a:cs typeface="Arial" pitchFamily="34" charset="0"/>
              </a:rPr>
              <a:t>1Cor 15</a:t>
            </a:r>
            <a:endParaRPr lang="en-US" sz="2800" dirty="0">
              <a:latin typeface="Arial Narrow" pitchFamily="34" charset="0"/>
              <a:cs typeface="Arial" pitchFamily="34" charset="0"/>
            </a:endParaRPr>
          </a:p>
        </p:txBody>
      </p:sp>
      <p:sp>
        <p:nvSpPr>
          <p:cNvPr id="28" name="Can 27"/>
          <p:cNvSpPr/>
          <p:nvPr/>
        </p:nvSpPr>
        <p:spPr>
          <a:xfrm>
            <a:off x="7620000" y="1219200"/>
            <a:ext cx="914400" cy="3657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Can 25"/>
          <p:cNvSpPr/>
          <p:nvPr/>
        </p:nvSpPr>
        <p:spPr>
          <a:xfrm>
            <a:off x="5943600" y="1219200"/>
            <a:ext cx="914400" cy="3657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an 24"/>
          <p:cNvSpPr/>
          <p:nvPr/>
        </p:nvSpPr>
        <p:spPr>
          <a:xfrm>
            <a:off x="4191000" y="1219200"/>
            <a:ext cx="914400" cy="3657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3657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762000" y="1219200"/>
            <a:ext cx="914400" cy="3657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rot="16200000">
            <a:off x="-380999" y="2971800"/>
            <a:ext cx="3124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  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0861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     THE 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857500" y="28575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686300" y="28575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  THEIR CONVICTION</a:t>
            </a:r>
            <a:endParaRPr lang="en-US" sz="2800" b="1" dirty="0">
              <a:solidFill>
                <a:schemeClr val="tx1">
                  <a:lumMod val="95000"/>
                  <a:lumOff val="5000"/>
                </a:schemeClr>
              </a:solidFill>
              <a:latin typeface="Arial Narrow" pitchFamily="34" charset="0"/>
            </a:endParaRPr>
          </a:p>
        </p:txBody>
      </p:sp>
      <p:sp>
        <p:nvSpPr>
          <p:cNvPr id="13" name="Cube 12"/>
          <p:cNvSpPr/>
          <p:nvPr/>
        </p:nvSpPr>
        <p:spPr>
          <a:xfrm>
            <a:off x="228600" y="76200"/>
            <a:ext cx="8839200" cy="15240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JESUS THE CHRIST</a:t>
            </a:r>
            <a:endParaRPr lang="en-US" sz="4000" dirty="0"/>
          </a:p>
        </p:txBody>
      </p:sp>
      <p:sp>
        <p:nvSpPr>
          <p:cNvPr id="22" name="Rectangle 21"/>
          <p:cNvSpPr/>
          <p:nvPr/>
        </p:nvSpPr>
        <p:spPr>
          <a:xfrm rot="16200000">
            <a:off x="6324599" y="32004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        SAUL OF TARSUS</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rmAutofit/>
          </a:bodyPr>
          <a:lstStyle/>
          <a:p>
            <a:endParaRPr lang="en-US" sz="1000" b="1" dirty="0">
              <a:solidFill>
                <a:schemeClr val="bg1"/>
              </a:solidFill>
            </a:endParaRPr>
          </a:p>
        </p:txBody>
      </p:sp>
      <p:sp>
        <p:nvSpPr>
          <p:cNvPr id="4" name="Oval 3"/>
          <p:cNvSpPr/>
          <p:nvPr/>
        </p:nvSpPr>
        <p:spPr>
          <a:xfrm>
            <a:off x="2286000" y="1562100"/>
            <a:ext cx="4343400" cy="3886200"/>
          </a:xfrm>
          <a:prstGeom prst="ellipse">
            <a:avLst/>
          </a:prstGeom>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9600" dirty="0">
                <a:latin typeface="Arial Black" panose="020B0A04020102020204" pitchFamily="34" charset="0"/>
                <a:ea typeface="Gungsuh" panose="02030600000101010101" pitchFamily="18" charset="-127"/>
              </a:rPr>
              <a:t>FAQ</a:t>
            </a:r>
          </a:p>
        </p:txBody>
      </p:sp>
    </p:spTree>
    <p:extLst>
      <p:ext uri="{BB962C8B-B14F-4D97-AF65-F5344CB8AC3E}">
        <p14:creationId xmlns:p14="http://schemas.microsoft.com/office/powerpoint/2010/main" val="25670838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5400" dirty="0" smtClean="0">
                <a:solidFill>
                  <a:schemeClr val="bg1"/>
                </a:solidFill>
                <a:latin typeface="Calibri" panose="020F0502020204030204" pitchFamily="34" charset="0"/>
                <a:cs typeface="Narkisim" pitchFamily="34" charset="-79"/>
              </a:rPr>
              <a:t>prophecy &amp; foreshadows</a:t>
            </a:r>
            <a:br>
              <a:rPr lang="en-US" sz="5400" dirty="0" smtClean="0">
                <a:solidFill>
                  <a:schemeClr val="bg1"/>
                </a:solidFill>
                <a:latin typeface="Calibri" panose="020F0502020204030204" pitchFamily="34" charset="0"/>
                <a:cs typeface="Narkisim" pitchFamily="34" charset="-79"/>
              </a:rPr>
            </a:br>
            <a:r>
              <a:rPr lang="en-US" sz="5400" dirty="0">
                <a:solidFill>
                  <a:schemeClr val="bg1"/>
                </a:solidFill>
                <a:latin typeface="Calibri" panose="020F0502020204030204" pitchFamily="34" charset="0"/>
                <a:cs typeface="Narkisim" pitchFamily="34" charset="-79"/>
              </a:rPr>
              <a:t/>
            </a:r>
            <a:br>
              <a:rPr lang="en-US" sz="5400" dirty="0">
                <a:solidFill>
                  <a:schemeClr val="bg1"/>
                </a:solidFill>
                <a:latin typeface="Calibri" panose="020F0502020204030204" pitchFamily="34" charset="0"/>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endParaRPr lang="en-US" sz="4800" dirty="0">
              <a:solidFill>
                <a:srgbClr val="FFFF00"/>
              </a:solidFill>
              <a:latin typeface="Narkisim" pitchFamily="34" charset="-79"/>
              <a:cs typeface="Narkisim" pitchFamily="34" charset="-79"/>
            </a:endParaRPr>
          </a:p>
        </p:txBody>
      </p:sp>
      <p:sp>
        <p:nvSpPr>
          <p:cNvPr id="3" name="Oval 2"/>
          <p:cNvSpPr/>
          <p:nvPr/>
        </p:nvSpPr>
        <p:spPr>
          <a:xfrm>
            <a:off x="2286000" y="1562100"/>
            <a:ext cx="4343400" cy="388620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prstClr val="white"/>
                </a:solidFill>
                <a:effectLst/>
                <a:uLnTx/>
                <a:uFillTx/>
                <a:latin typeface="Arial Black" panose="020B0A04020102020204" pitchFamily="34" charset="0"/>
                <a:ea typeface="Gungsuh" panose="02030600000101010101" pitchFamily="18" charset="-127"/>
              </a:rPr>
              <a:t>Luke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smtClean="0">
                <a:ln>
                  <a:noFill/>
                </a:ln>
                <a:solidFill>
                  <a:prstClr val="white"/>
                </a:solidFill>
                <a:effectLst/>
                <a:uLnTx/>
                <a:uFillTx/>
                <a:latin typeface="Arial Black" panose="020B0A04020102020204" pitchFamily="34" charset="0"/>
                <a:ea typeface="Gungsuh" panose="02030600000101010101" pitchFamily="18" charset="-127"/>
              </a:rPr>
              <a:t>24.</a:t>
            </a:r>
          </a:p>
          <a:p>
            <a:pPr marL="0" marR="0" lvl="0" indent="0" algn="ctr" defTabSz="914400" eaLnBrk="1" fontAlgn="auto" latinLnBrk="0" hangingPunct="1">
              <a:lnSpc>
                <a:spcPct val="100000"/>
              </a:lnSpc>
              <a:spcBef>
                <a:spcPts val="0"/>
              </a:spcBef>
              <a:spcAft>
                <a:spcPts val="0"/>
              </a:spcAft>
              <a:buClrTx/>
              <a:buSzTx/>
              <a:buFontTx/>
              <a:buNone/>
              <a:tabLst/>
              <a:defRPr/>
            </a:pPr>
            <a:r>
              <a:rPr lang="en-US" sz="4800" kern="0" dirty="0" smtClean="0">
                <a:solidFill>
                  <a:prstClr val="white"/>
                </a:solidFill>
                <a:latin typeface="Arial Black" panose="020B0A04020102020204" pitchFamily="34" charset="0"/>
                <a:ea typeface="Gungsuh" panose="02030600000101010101" pitchFamily="18" charset="-127"/>
              </a:rPr>
              <a:t>44-46</a:t>
            </a:r>
            <a:endParaRPr kumimoji="0" lang="en-US" sz="4800" b="0" i="0" u="none" strike="noStrike" kern="0" cap="none" spc="0" normalizeH="0" baseline="0" noProof="0" dirty="0" smtClean="0">
              <a:ln>
                <a:noFill/>
              </a:ln>
              <a:solidFill>
                <a:prstClr val="white"/>
              </a:solidFill>
              <a:effectLst/>
              <a:uLnTx/>
              <a:uFillTx/>
              <a:latin typeface="Arial Black" panose="020B0A04020102020204" pitchFamily="34" charset="0"/>
              <a:ea typeface="Gungsuh" panose="02030600000101010101" pitchFamily="18" charset="-127"/>
            </a:endParaRPr>
          </a:p>
        </p:txBody>
      </p:sp>
    </p:spTree>
    <p:extLst>
      <p:ext uri="{BB962C8B-B14F-4D97-AF65-F5344CB8AC3E}">
        <p14:creationId xmlns:p14="http://schemas.microsoft.com/office/powerpoint/2010/main" val="4054994997"/>
      </p:ext>
    </p:extLst>
  </p:cSld>
  <p:clrMapOvr>
    <a:masterClrMapping/>
  </p:clrMapOvr>
  <p:transition spd="slow">
    <p:fade thruBlk="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endParaRPr lang="en-US" dirty="0"/>
          </a:p>
        </p:txBody>
      </p:sp>
      <p:sp>
        <p:nvSpPr>
          <p:cNvPr id="6" name="Rectangle 5"/>
          <p:cNvSpPr/>
          <p:nvPr/>
        </p:nvSpPr>
        <p:spPr>
          <a:xfrm>
            <a:off x="266700" y="152401"/>
            <a:ext cx="8610600" cy="2769989"/>
          </a:xfrm>
          <a:prstGeom prst="rect">
            <a:avLst/>
          </a:prstGeom>
          <a:solidFill>
            <a:schemeClr val="bg1"/>
          </a:solidFill>
          <a:effectLst>
            <a:outerShdw blurRad="317500" dist="317500" dir="2700000" algn="tl" rotWithShape="0">
              <a:prstClr val="black">
                <a:alpha val="30000"/>
              </a:prstClr>
            </a:outerShdw>
            <a:softEdge rad="127000"/>
          </a:effectLst>
        </p:spPr>
        <p:txBody>
          <a:bodyPr wrap="square">
            <a:spAutoFit/>
          </a:bodyPr>
          <a:lstStyle/>
          <a:p>
            <a:pPr eaLnBrk="0" fontAlgn="base" hangingPunct="0">
              <a:spcBef>
                <a:spcPct val="0"/>
              </a:spcBef>
              <a:spcAft>
                <a:spcPct val="0"/>
              </a:spcAft>
            </a:pPr>
            <a:endParaRPr lang="en-US" sz="2400" b="1" dirty="0" smtClean="0">
              <a:solidFill>
                <a:srgbClr val="000000"/>
              </a:solidFill>
            </a:endParaRPr>
          </a:p>
          <a:p>
            <a:pPr algn="ctr" eaLnBrk="0" fontAlgn="base" hangingPunct="0">
              <a:spcBef>
                <a:spcPct val="0"/>
              </a:spcBef>
              <a:spcAft>
                <a:spcPct val="0"/>
              </a:spcAft>
            </a:pPr>
            <a:r>
              <a:rPr lang="en-US" sz="2800" b="1" dirty="0" smtClean="0">
                <a:solidFill>
                  <a:srgbClr val="000000"/>
                </a:solidFill>
                <a:latin typeface="Narkisim" pitchFamily="34" charset="-79"/>
                <a:cs typeface="Narkisim" pitchFamily="34" charset="-79"/>
              </a:rPr>
              <a:t>MICAH 5:2.  </a:t>
            </a:r>
          </a:p>
          <a:p>
            <a:pPr algn="ctr" eaLnBrk="0" fontAlgn="base" hangingPunct="0">
              <a:spcBef>
                <a:spcPct val="0"/>
              </a:spcBef>
              <a:spcAft>
                <a:spcPct val="0"/>
              </a:spcAft>
            </a:pPr>
            <a:r>
              <a:rPr lang="en-US" sz="2800" b="1" dirty="0" smtClean="0">
                <a:solidFill>
                  <a:srgbClr val="000000"/>
                </a:solidFill>
                <a:latin typeface="Narkisim" pitchFamily="34" charset="-79"/>
                <a:cs typeface="Narkisim" pitchFamily="34" charset="-79"/>
              </a:rPr>
              <a:t>  </a:t>
            </a:r>
            <a:r>
              <a:rPr lang="en-US" sz="2800" dirty="0" smtClean="0">
                <a:solidFill>
                  <a:srgbClr val="000000"/>
                </a:solidFill>
                <a:latin typeface="Calibri" panose="020F0502020204030204" pitchFamily="34" charset="0"/>
                <a:cs typeface="Narkisim" pitchFamily="34" charset="-79"/>
              </a:rPr>
              <a:t>But thou, </a:t>
            </a:r>
            <a:r>
              <a:rPr lang="en-US" sz="2800" b="1" dirty="0" smtClean="0">
                <a:solidFill>
                  <a:srgbClr val="000000"/>
                </a:solidFill>
                <a:latin typeface="Calibri" panose="020F0502020204030204" pitchFamily="34" charset="0"/>
                <a:cs typeface="Narkisim" pitchFamily="34" charset="-79"/>
              </a:rPr>
              <a:t>Bethlehem</a:t>
            </a:r>
            <a:r>
              <a:rPr lang="en-US" sz="2800" dirty="0" smtClean="0">
                <a:solidFill>
                  <a:srgbClr val="000000"/>
                </a:solidFill>
                <a:latin typeface="Calibri" panose="020F0502020204030204" pitchFamily="34" charset="0"/>
                <a:cs typeface="Narkisim" pitchFamily="34" charset="-79"/>
              </a:rPr>
              <a:t> </a:t>
            </a:r>
            <a:r>
              <a:rPr lang="en-US" sz="2800" dirty="0" err="1" smtClean="0">
                <a:solidFill>
                  <a:srgbClr val="000000"/>
                </a:solidFill>
                <a:latin typeface="Calibri" panose="020F0502020204030204" pitchFamily="34" charset="0"/>
                <a:cs typeface="Narkisim" pitchFamily="34" charset="-79"/>
              </a:rPr>
              <a:t>Ephratah</a:t>
            </a:r>
            <a:r>
              <a:rPr lang="en-US" sz="2800" dirty="0" smtClean="0">
                <a:solidFill>
                  <a:srgbClr val="000000"/>
                </a:solidFill>
                <a:latin typeface="Calibri" panose="020F0502020204030204" pitchFamily="34" charset="0"/>
                <a:cs typeface="Narkisim" pitchFamily="34" charset="-79"/>
              </a:rPr>
              <a:t>, </a:t>
            </a:r>
            <a:r>
              <a:rPr lang="en-US" sz="2800" i="1" dirty="0" smtClean="0">
                <a:solidFill>
                  <a:srgbClr val="000000"/>
                </a:solidFill>
                <a:latin typeface="Calibri" panose="020F0502020204030204" pitchFamily="34" charset="0"/>
                <a:cs typeface="Narkisim" pitchFamily="34" charset="-79"/>
              </a:rPr>
              <a:t>though </a:t>
            </a:r>
            <a:r>
              <a:rPr lang="en-US" sz="2800" dirty="0" smtClean="0">
                <a:solidFill>
                  <a:srgbClr val="000000"/>
                </a:solidFill>
                <a:latin typeface="Calibri" panose="020F0502020204030204" pitchFamily="34" charset="0"/>
                <a:cs typeface="Narkisim" pitchFamily="34" charset="-79"/>
              </a:rPr>
              <a:t>thou be little among the thousands of Judah, </a:t>
            </a:r>
            <a:r>
              <a:rPr lang="en-US" sz="2800" i="1" dirty="0" smtClean="0">
                <a:solidFill>
                  <a:srgbClr val="000000"/>
                </a:solidFill>
                <a:latin typeface="Calibri" panose="020F0502020204030204" pitchFamily="34" charset="0"/>
                <a:cs typeface="Narkisim" pitchFamily="34" charset="-79"/>
              </a:rPr>
              <a:t>yet </a:t>
            </a:r>
            <a:r>
              <a:rPr lang="en-US" sz="2800" b="1" dirty="0" smtClean="0">
                <a:solidFill>
                  <a:srgbClr val="000000"/>
                </a:solidFill>
                <a:latin typeface="Calibri" panose="020F0502020204030204" pitchFamily="34" charset="0"/>
                <a:cs typeface="Narkisim" pitchFamily="34" charset="-79"/>
              </a:rPr>
              <a:t>out of thee shall he come forth unto me that </a:t>
            </a:r>
            <a:r>
              <a:rPr lang="en-US" sz="2800" b="1" i="1" dirty="0" smtClean="0">
                <a:solidFill>
                  <a:srgbClr val="000000"/>
                </a:solidFill>
                <a:latin typeface="Calibri" panose="020F0502020204030204" pitchFamily="34" charset="0"/>
                <a:cs typeface="Narkisim" pitchFamily="34" charset="-79"/>
              </a:rPr>
              <a:t>is</a:t>
            </a:r>
            <a:r>
              <a:rPr lang="en-US" sz="2800" b="1" dirty="0" smtClean="0">
                <a:solidFill>
                  <a:srgbClr val="000000"/>
                </a:solidFill>
                <a:latin typeface="Calibri" panose="020F0502020204030204" pitchFamily="34" charset="0"/>
                <a:cs typeface="Narkisim" pitchFamily="34" charset="-79"/>
              </a:rPr>
              <a:t> to be ruler in Israel; whose goings forth </a:t>
            </a:r>
            <a:r>
              <a:rPr lang="en-US" sz="2800" b="1" i="1" dirty="0" smtClean="0">
                <a:solidFill>
                  <a:srgbClr val="000000"/>
                </a:solidFill>
                <a:latin typeface="Calibri" panose="020F0502020204030204" pitchFamily="34" charset="0"/>
                <a:cs typeface="Narkisim" pitchFamily="34" charset="-79"/>
              </a:rPr>
              <a:t>have been </a:t>
            </a:r>
            <a:r>
              <a:rPr lang="en-US" sz="2800" b="1" dirty="0" smtClean="0">
                <a:solidFill>
                  <a:srgbClr val="000000"/>
                </a:solidFill>
                <a:latin typeface="Calibri" panose="020F0502020204030204" pitchFamily="34" charset="0"/>
                <a:cs typeface="Narkisim" pitchFamily="34" charset="-79"/>
              </a:rPr>
              <a:t>from of old, from everlasting.</a:t>
            </a:r>
          </a:p>
          <a:p>
            <a:pPr algn="ctr" eaLnBrk="0" fontAlgn="base" hangingPunct="0">
              <a:spcBef>
                <a:spcPct val="0"/>
              </a:spcBef>
              <a:spcAft>
                <a:spcPct val="0"/>
              </a:spcAft>
            </a:pPr>
            <a:r>
              <a:rPr lang="en-US" sz="1000" b="1" dirty="0">
                <a:solidFill>
                  <a:srgbClr val="000000"/>
                </a:solidFill>
                <a:latin typeface="Calibri" panose="020F0502020204030204" pitchFamily="34" charset="0"/>
                <a:cs typeface="Narkisim" pitchFamily="34" charset="-79"/>
              </a:rPr>
              <a:t> </a:t>
            </a:r>
            <a:endParaRPr lang="en-US" sz="1000" dirty="0">
              <a:solidFill>
                <a:srgbClr val="000000"/>
              </a:solidFill>
              <a:latin typeface="Calibri" panose="020F0502020204030204" pitchFamily="34" charset="0"/>
              <a:cs typeface="Narkisim" pitchFamily="34" charset="-79"/>
            </a:endParaRPr>
          </a:p>
        </p:txBody>
      </p:sp>
      <p:sp>
        <p:nvSpPr>
          <p:cNvPr id="7" name="Rectangle 6"/>
          <p:cNvSpPr/>
          <p:nvPr/>
        </p:nvSpPr>
        <p:spPr>
          <a:xfrm>
            <a:off x="266700" y="2971800"/>
            <a:ext cx="8610600" cy="3739485"/>
          </a:xfrm>
          <a:prstGeom prst="rect">
            <a:avLst/>
          </a:prstGeom>
          <a:solidFill>
            <a:schemeClr val="bg1"/>
          </a:solidFill>
          <a:effectLst>
            <a:outerShdw blurRad="165100" dist="152400" dir="16200000" rotWithShape="0">
              <a:prstClr val="black">
                <a:alpha val="40000"/>
              </a:prstClr>
            </a:outerShdw>
            <a:softEdge rad="127000"/>
          </a:effectLst>
        </p:spPr>
        <p:txBody>
          <a:bodyPr wrap="square">
            <a:spAutoFit/>
          </a:bodyPr>
          <a:lstStyle/>
          <a:p>
            <a:pPr algn="ctr" eaLnBrk="0" fontAlgn="base" hangingPunct="0">
              <a:spcBef>
                <a:spcPct val="0"/>
              </a:spcBef>
              <a:spcAft>
                <a:spcPct val="0"/>
              </a:spcAft>
            </a:pPr>
            <a:endParaRPr lang="en-US" sz="1000" b="1" dirty="0" smtClean="0">
              <a:solidFill>
                <a:srgbClr val="000000"/>
              </a:solidFill>
              <a:latin typeface="Narkisim" pitchFamily="34" charset="-79"/>
              <a:cs typeface="Narkisim" pitchFamily="34" charset="-79"/>
            </a:endParaRPr>
          </a:p>
          <a:p>
            <a:pPr algn="ctr" eaLnBrk="0" fontAlgn="base" hangingPunct="0">
              <a:spcBef>
                <a:spcPct val="0"/>
              </a:spcBef>
              <a:spcAft>
                <a:spcPct val="0"/>
              </a:spcAft>
            </a:pPr>
            <a:r>
              <a:rPr lang="en-US" sz="2800" b="1" dirty="0" smtClean="0">
                <a:solidFill>
                  <a:srgbClr val="000000"/>
                </a:solidFill>
                <a:latin typeface="Narkisim" pitchFamily="34" charset="-79"/>
                <a:cs typeface="Narkisim" pitchFamily="34" charset="-79"/>
              </a:rPr>
              <a:t>ISAIAH 9:6,7</a:t>
            </a:r>
          </a:p>
          <a:p>
            <a:pPr algn="ctr" eaLnBrk="0" fontAlgn="base" hangingPunct="0">
              <a:spcBef>
                <a:spcPct val="0"/>
              </a:spcBef>
              <a:spcAft>
                <a:spcPct val="0"/>
              </a:spcAft>
            </a:pPr>
            <a:r>
              <a:rPr lang="en-US" sz="2700" dirty="0" smtClean="0">
                <a:solidFill>
                  <a:srgbClr val="000000"/>
                </a:solidFill>
                <a:latin typeface="Calibri" panose="020F0502020204030204" pitchFamily="34" charset="0"/>
                <a:cs typeface="Narkisim" pitchFamily="34" charset="-79"/>
              </a:rPr>
              <a:t>For unto us a child is born, unto us a son is given: and the government shall be upon his shoulder: and his name shall be called Wonderful, Counselor, The </a:t>
            </a:r>
            <a:r>
              <a:rPr lang="en-US" sz="2700" b="1" dirty="0" smtClean="0">
                <a:solidFill>
                  <a:srgbClr val="000000"/>
                </a:solidFill>
                <a:latin typeface="Calibri" panose="020F0502020204030204" pitchFamily="34" charset="0"/>
                <a:cs typeface="Narkisim" pitchFamily="34" charset="-79"/>
              </a:rPr>
              <a:t>mighty God</a:t>
            </a:r>
            <a:r>
              <a:rPr lang="en-US" sz="2700" dirty="0" smtClean="0">
                <a:solidFill>
                  <a:srgbClr val="000000"/>
                </a:solidFill>
                <a:latin typeface="Calibri" panose="020F0502020204030204" pitchFamily="34" charset="0"/>
                <a:cs typeface="Narkisim" pitchFamily="34" charset="-79"/>
              </a:rPr>
              <a:t>, The </a:t>
            </a:r>
            <a:r>
              <a:rPr lang="en-US" sz="2700" b="1" dirty="0" smtClean="0">
                <a:solidFill>
                  <a:srgbClr val="000000"/>
                </a:solidFill>
                <a:latin typeface="Calibri" panose="020F0502020204030204" pitchFamily="34" charset="0"/>
                <a:cs typeface="Narkisim" pitchFamily="34" charset="-79"/>
              </a:rPr>
              <a:t>everlasting</a:t>
            </a:r>
            <a:r>
              <a:rPr lang="en-US" sz="2700" dirty="0" smtClean="0">
                <a:solidFill>
                  <a:srgbClr val="000000"/>
                </a:solidFill>
                <a:latin typeface="Calibri" panose="020F0502020204030204" pitchFamily="34" charset="0"/>
                <a:cs typeface="Narkisim" pitchFamily="34" charset="-79"/>
              </a:rPr>
              <a:t> Father, The </a:t>
            </a:r>
            <a:r>
              <a:rPr lang="en-US" sz="2700" b="1" dirty="0" smtClean="0">
                <a:solidFill>
                  <a:srgbClr val="000000"/>
                </a:solidFill>
                <a:latin typeface="Calibri" panose="020F0502020204030204" pitchFamily="34" charset="0"/>
                <a:cs typeface="Narkisim" pitchFamily="34" charset="-79"/>
              </a:rPr>
              <a:t>Prince of Peace</a:t>
            </a:r>
            <a:r>
              <a:rPr lang="en-US" sz="2700" dirty="0" smtClean="0">
                <a:solidFill>
                  <a:srgbClr val="000000"/>
                </a:solidFill>
                <a:latin typeface="Calibri" panose="020F0502020204030204" pitchFamily="34" charset="0"/>
                <a:cs typeface="Narkisim" pitchFamily="34" charset="-79"/>
              </a:rPr>
              <a:t>… upon the throne of David, and upon his kingdom, to order it, and to establish it with judgment and with justice from henceforth even for ever. The zeal of the LORD of hosts will perform this.</a:t>
            </a:r>
            <a:endParaRPr lang="en-US" sz="1000" dirty="0" smtClean="0">
              <a:solidFill>
                <a:srgbClr val="000000"/>
              </a:solidFill>
              <a:latin typeface="Calibri" panose="020F0502020204030204" pitchFamily="34" charset="0"/>
              <a:cs typeface="Narkisim" pitchFamily="34" charset="-79"/>
            </a:endParaRPr>
          </a:p>
          <a:p>
            <a:pPr algn="ctr" eaLnBrk="0" fontAlgn="base" hangingPunct="0">
              <a:spcBef>
                <a:spcPct val="0"/>
              </a:spcBef>
              <a:spcAft>
                <a:spcPct val="0"/>
              </a:spcAft>
            </a:pPr>
            <a:endParaRPr lang="en-US" sz="1000" dirty="0">
              <a:solidFill>
                <a:srgbClr val="000000"/>
              </a:solidFill>
              <a:latin typeface="Calibri" panose="020F0502020204030204" pitchFamily="34" charset="0"/>
              <a:cs typeface="Narkisim" pitchFamily="34" charset="-79"/>
            </a:endParaRPr>
          </a:p>
        </p:txBody>
      </p:sp>
    </p:spTree>
    <p:extLst>
      <p:ext uri="{BB962C8B-B14F-4D97-AF65-F5344CB8AC3E}">
        <p14:creationId xmlns:p14="http://schemas.microsoft.com/office/powerpoint/2010/main" val="108796645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endParaRPr lang="en-US" dirty="0"/>
          </a:p>
        </p:txBody>
      </p:sp>
      <p:sp>
        <p:nvSpPr>
          <p:cNvPr id="10" name="Rectangle 9"/>
          <p:cNvSpPr/>
          <p:nvPr/>
        </p:nvSpPr>
        <p:spPr>
          <a:xfrm>
            <a:off x="228600" y="196870"/>
            <a:ext cx="8686800" cy="6494085"/>
          </a:xfrm>
          <a:prstGeom prst="rect">
            <a:avLst/>
          </a:prstGeom>
          <a:solidFill>
            <a:schemeClr val="bg1"/>
          </a:solidFill>
          <a:effectLst>
            <a:outerShdw blurRad="317500" dist="317500" dir="2700000" algn="tl" rotWithShape="0">
              <a:prstClr val="black">
                <a:alpha val="30000"/>
              </a:prstClr>
            </a:outerShdw>
            <a:softEdge rad="127000"/>
          </a:effectLst>
        </p:spPr>
        <p:txBody>
          <a:bodyPr wrap="square">
            <a:spAutoFit/>
          </a:bodyPr>
          <a:lstStyle/>
          <a:p>
            <a:pPr algn="ctr" eaLnBrk="0" fontAlgn="base" hangingPunct="0">
              <a:spcBef>
                <a:spcPct val="0"/>
              </a:spcBef>
              <a:spcAft>
                <a:spcPct val="0"/>
              </a:spcAft>
            </a:pPr>
            <a:endParaRPr lang="en-US" sz="1000" b="1" dirty="0" smtClean="0">
              <a:solidFill>
                <a:srgbClr val="000000"/>
              </a:solidFill>
              <a:latin typeface="Narkisim" pitchFamily="34" charset="-79"/>
              <a:cs typeface="Narkisim" pitchFamily="34" charset="-79"/>
            </a:endParaRPr>
          </a:p>
          <a:p>
            <a:pPr algn="ctr" eaLnBrk="0" fontAlgn="base" hangingPunct="0">
              <a:spcBef>
                <a:spcPct val="0"/>
              </a:spcBef>
              <a:spcAft>
                <a:spcPct val="0"/>
              </a:spcAft>
            </a:pPr>
            <a:r>
              <a:rPr lang="en-US" sz="2800" b="1" dirty="0" smtClean="0">
                <a:solidFill>
                  <a:srgbClr val="000000"/>
                </a:solidFill>
                <a:latin typeface="Narkisim" pitchFamily="34" charset="-79"/>
                <a:cs typeface="Narkisim" pitchFamily="34" charset="-79"/>
              </a:rPr>
              <a:t>PSALM  </a:t>
            </a:r>
            <a:r>
              <a:rPr lang="en-US" sz="3200" b="1" dirty="0" smtClean="0">
                <a:solidFill>
                  <a:srgbClr val="000000"/>
                </a:solidFill>
                <a:latin typeface="Narkisim" pitchFamily="34" charset="-79"/>
                <a:cs typeface="Narkisim" pitchFamily="34" charset="-79"/>
              </a:rPr>
              <a:t>22:6-18</a:t>
            </a:r>
          </a:p>
          <a:p>
            <a:pPr algn="ctr" eaLnBrk="0" fontAlgn="base" hangingPunct="0">
              <a:spcBef>
                <a:spcPct val="0"/>
              </a:spcBef>
              <a:spcAft>
                <a:spcPct val="0"/>
              </a:spcAft>
            </a:pPr>
            <a:r>
              <a:rPr lang="en-US" sz="3200" dirty="0" smtClean="0">
                <a:solidFill>
                  <a:srgbClr val="000000"/>
                </a:solidFill>
                <a:latin typeface="Calibri" panose="020F0502020204030204" pitchFamily="34" charset="0"/>
                <a:cs typeface="Narkisim" pitchFamily="34" charset="-79"/>
              </a:rPr>
              <a:t>I </a:t>
            </a:r>
            <a:r>
              <a:rPr lang="en-US" sz="3200" i="1" dirty="0" smtClean="0">
                <a:solidFill>
                  <a:srgbClr val="000000"/>
                </a:solidFill>
                <a:latin typeface="Calibri" panose="020F0502020204030204" pitchFamily="34" charset="0"/>
                <a:cs typeface="Narkisim" pitchFamily="34" charset="-79"/>
              </a:rPr>
              <a:t>am </a:t>
            </a:r>
            <a:r>
              <a:rPr lang="en-US" sz="3200" dirty="0" smtClean="0">
                <a:solidFill>
                  <a:srgbClr val="000000"/>
                </a:solidFill>
                <a:latin typeface="Calibri" panose="020F0502020204030204" pitchFamily="34" charset="0"/>
                <a:cs typeface="Narkisim" pitchFamily="34" charset="-79"/>
              </a:rPr>
              <a:t>…a reproach of men, despised of the people… </a:t>
            </a:r>
          </a:p>
          <a:p>
            <a:pPr algn="ctr" eaLnBrk="0" fontAlgn="base" hangingPunct="0">
              <a:spcBef>
                <a:spcPct val="0"/>
              </a:spcBef>
              <a:spcAft>
                <a:spcPct val="0"/>
              </a:spcAft>
            </a:pPr>
            <a:r>
              <a:rPr lang="en-US" sz="3200" dirty="0" smtClean="0">
                <a:solidFill>
                  <a:srgbClr val="000000"/>
                </a:solidFill>
                <a:latin typeface="Calibri" panose="020F0502020204030204" pitchFamily="34" charset="0"/>
                <a:cs typeface="Narkisim" pitchFamily="34" charset="-79"/>
              </a:rPr>
              <a:t> they shoot out the lip, they shake the head, </a:t>
            </a:r>
          </a:p>
          <a:p>
            <a:pPr algn="ctr" eaLnBrk="0" fontAlgn="base" hangingPunct="0">
              <a:spcBef>
                <a:spcPct val="0"/>
              </a:spcBef>
              <a:spcAft>
                <a:spcPct val="0"/>
              </a:spcAft>
            </a:pPr>
            <a:r>
              <a:rPr lang="en-US" sz="3200" i="1" dirty="0" smtClean="0">
                <a:solidFill>
                  <a:srgbClr val="000000"/>
                </a:solidFill>
                <a:latin typeface="Calibri" panose="020F0502020204030204" pitchFamily="34" charset="0"/>
                <a:cs typeface="Narkisim" pitchFamily="34" charset="-79"/>
              </a:rPr>
              <a:t>Saying,  </a:t>
            </a:r>
            <a:r>
              <a:rPr lang="en-US" sz="3200" dirty="0" smtClean="0">
                <a:solidFill>
                  <a:srgbClr val="000000"/>
                </a:solidFill>
                <a:latin typeface="Calibri" panose="020F0502020204030204" pitchFamily="34" charset="0"/>
                <a:cs typeface="Narkisim" pitchFamily="34" charset="-79"/>
              </a:rPr>
              <a:t>He trusted on the LORD</a:t>
            </a:r>
          </a:p>
          <a:p>
            <a:pPr algn="ctr" eaLnBrk="0" fontAlgn="base" hangingPunct="0">
              <a:spcBef>
                <a:spcPct val="0"/>
              </a:spcBef>
              <a:spcAft>
                <a:spcPct val="0"/>
              </a:spcAft>
            </a:pPr>
            <a:r>
              <a:rPr lang="en-US" sz="3200" i="1" dirty="0" smtClean="0">
                <a:solidFill>
                  <a:srgbClr val="000000"/>
                </a:solidFill>
                <a:latin typeface="Calibri" panose="020F0502020204030204" pitchFamily="34" charset="0"/>
                <a:cs typeface="Narkisim" pitchFamily="34" charset="-79"/>
              </a:rPr>
              <a:t>that</a:t>
            </a:r>
            <a:r>
              <a:rPr lang="en-US" sz="3200" dirty="0" smtClean="0">
                <a:solidFill>
                  <a:srgbClr val="000000"/>
                </a:solidFill>
                <a:latin typeface="Calibri" panose="020F0502020204030204" pitchFamily="34" charset="0"/>
                <a:cs typeface="Narkisim" pitchFamily="34" charset="-79"/>
              </a:rPr>
              <a:t> he would deliver him:</a:t>
            </a:r>
          </a:p>
          <a:p>
            <a:pPr algn="ctr" eaLnBrk="0" fontAlgn="base" hangingPunct="0">
              <a:spcBef>
                <a:spcPct val="0"/>
              </a:spcBef>
              <a:spcAft>
                <a:spcPct val="0"/>
              </a:spcAft>
            </a:pPr>
            <a:r>
              <a:rPr lang="en-US" sz="3200" dirty="0" smtClean="0">
                <a:solidFill>
                  <a:srgbClr val="000000"/>
                </a:solidFill>
                <a:latin typeface="Calibri" panose="020F0502020204030204" pitchFamily="34" charset="0"/>
                <a:cs typeface="Narkisim" pitchFamily="34" charset="-79"/>
              </a:rPr>
              <a:t> let him deliver him… </a:t>
            </a:r>
          </a:p>
          <a:p>
            <a:pPr algn="ctr" eaLnBrk="0" fontAlgn="base" hangingPunct="0">
              <a:spcBef>
                <a:spcPct val="0"/>
              </a:spcBef>
              <a:spcAft>
                <a:spcPct val="0"/>
              </a:spcAft>
            </a:pPr>
            <a:r>
              <a:rPr lang="en-US" sz="3200" dirty="0" smtClean="0">
                <a:solidFill>
                  <a:srgbClr val="000000"/>
                </a:solidFill>
                <a:latin typeface="Calibri" panose="020F0502020204030204" pitchFamily="34" charset="0"/>
                <a:cs typeface="Narkisim" pitchFamily="34" charset="-79"/>
              </a:rPr>
              <a:t>the assembly of the wicked have enclosed me: </a:t>
            </a:r>
          </a:p>
          <a:p>
            <a:pPr algn="ctr" eaLnBrk="0" fontAlgn="base" hangingPunct="0">
              <a:spcBef>
                <a:spcPct val="0"/>
              </a:spcBef>
              <a:spcAft>
                <a:spcPct val="0"/>
              </a:spcAft>
            </a:pPr>
            <a:r>
              <a:rPr lang="en-US" sz="3600" b="1" dirty="0" smtClean="0">
                <a:solidFill>
                  <a:srgbClr val="000000"/>
                </a:solidFill>
                <a:latin typeface="Calibri" panose="020F0502020204030204" pitchFamily="34" charset="0"/>
                <a:cs typeface="Narkisim" pitchFamily="34" charset="-79"/>
              </a:rPr>
              <a:t>they pierced my hands and my feet.</a:t>
            </a:r>
            <a:r>
              <a:rPr lang="en-US" sz="3600" dirty="0" smtClean="0">
                <a:solidFill>
                  <a:srgbClr val="000000"/>
                </a:solidFill>
                <a:latin typeface="Calibri" panose="020F0502020204030204" pitchFamily="34" charset="0"/>
                <a:cs typeface="Narkisim" pitchFamily="34" charset="-79"/>
              </a:rPr>
              <a:t> </a:t>
            </a:r>
            <a:endParaRPr lang="en-US" dirty="0" smtClean="0">
              <a:solidFill>
                <a:srgbClr val="000000"/>
              </a:solidFill>
              <a:latin typeface="Calibri" panose="020F0502020204030204" pitchFamily="34" charset="0"/>
              <a:cs typeface="Narkisim" pitchFamily="34" charset="-79"/>
            </a:endParaRPr>
          </a:p>
          <a:p>
            <a:pPr algn="ctr" eaLnBrk="0" fontAlgn="base" hangingPunct="0">
              <a:spcBef>
                <a:spcPct val="0"/>
              </a:spcBef>
              <a:spcAft>
                <a:spcPct val="0"/>
              </a:spcAft>
            </a:pPr>
            <a:endParaRPr lang="en-US" dirty="0" smtClean="0">
              <a:solidFill>
                <a:srgbClr val="000000"/>
              </a:solidFill>
              <a:latin typeface="Calibri" panose="020F0502020204030204" pitchFamily="34" charset="0"/>
              <a:cs typeface="Narkisim" pitchFamily="34" charset="-79"/>
            </a:endParaRPr>
          </a:p>
          <a:p>
            <a:pPr algn="ctr" eaLnBrk="0" fontAlgn="base" hangingPunct="0">
              <a:spcBef>
                <a:spcPct val="0"/>
              </a:spcBef>
              <a:spcAft>
                <a:spcPct val="0"/>
              </a:spcAft>
            </a:pPr>
            <a:r>
              <a:rPr lang="en-US" sz="3200" dirty="0" smtClean="0">
                <a:solidFill>
                  <a:srgbClr val="000000"/>
                </a:solidFill>
                <a:latin typeface="Calibri" panose="020F0502020204030204" pitchFamily="34" charset="0"/>
                <a:cs typeface="Narkisim" pitchFamily="34" charset="-79"/>
              </a:rPr>
              <a:t>I may tell all my bones: </a:t>
            </a:r>
          </a:p>
          <a:p>
            <a:pPr algn="ctr" eaLnBrk="0" fontAlgn="base" hangingPunct="0">
              <a:spcBef>
                <a:spcPct val="0"/>
              </a:spcBef>
              <a:spcAft>
                <a:spcPct val="0"/>
              </a:spcAft>
            </a:pPr>
            <a:r>
              <a:rPr lang="en-US" sz="3200" dirty="0" smtClean="0">
                <a:solidFill>
                  <a:srgbClr val="000000"/>
                </a:solidFill>
                <a:latin typeface="Calibri" panose="020F0502020204030204" pitchFamily="34" charset="0"/>
                <a:cs typeface="Narkisim" pitchFamily="34" charset="-79"/>
              </a:rPr>
              <a:t>they look </a:t>
            </a:r>
            <a:r>
              <a:rPr lang="en-US" sz="3200" i="1" dirty="0" smtClean="0">
                <a:solidFill>
                  <a:srgbClr val="000000"/>
                </a:solidFill>
                <a:latin typeface="Calibri" panose="020F0502020204030204" pitchFamily="34" charset="0"/>
                <a:cs typeface="Narkisim" pitchFamily="34" charset="-79"/>
              </a:rPr>
              <a:t>and </a:t>
            </a:r>
            <a:r>
              <a:rPr lang="en-US" sz="3200" dirty="0" smtClean="0">
                <a:solidFill>
                  <a:srgbClr val="000000"/>
                </a:solidFill>
                <a:latin typeface="Calibri" panose="020F0502020204030204" pitchFamily="34" charset="0"/>
                <a:cs typeface="Narkisim" pitchFamily="34" charset="-79"/>
              </a:rPr>
              <a:t>stare upon me.</a:t>
            </a:r>
          </a:p>
          <a:p>
            <a:pPr algn="ctr" eaLnBrk="0" fontAlgn="base" hangingPunct="0">
              <a:spcBef>
                <a:spcPct val="0"/>
              </a:spcBef>
              <a:spcAft>
                <a:spcPct val="0"/>
              </a:spcAft>
            </a:pPr>
            <a:r>
              <a:rPr lang="en-US" sz="3200" dirty="0" smtClean="0">
                <a:solidFill>
                  <a:srgbClr val="000000"/>
                </a:solidFill>
                <a:latin typeface="Calibri" panose="020F0502020204030204" pitchFamily="34" charset="0"/>
                <a:cs typeface="Narkisim" pitchFamily="34" charset="-79"/>
              </a:rPr>
              <a:t> They part my garments among them,</a:t>
            </a:r>
          </a:p>
          <a:p>
            <a:pPr algn="ctr" eaLnBrk="0" fontAlgn="base" hangingPunct="0">
              <a:spcBef>
                <a:spcPct val="0"/>
              </a:spcBef>
              <a:spcAft>
                <a:spcPct val="0"/>
              </a:spcAft>
            </a:pPr>
            <a:r>
              <a:rPr lang="en-US" sz="3200" dirty="0" smtClean="0">
                <a:solidFill>
                  <a:srgbClr val="000000"/>
                </a:solidFill>
                <a:latin typeface="Calibri" panose="020F0502020204030204" pitchFamily="34" charset="0"/>
                <a:cs typeface="Narkisim" pitchFamily="34" charset="-79"/>
              </a:rPr>
              <a:t>and cast lots upon my vesture.</a:t>
            </a:r>
            <a:endParaRPr lang="en-US" sz="2800" dirty="0">
              <a:solidFill>
                <a:srgbClr val="000000"/>
              </a:solidFill>
              <a:latin typeface="Calibri" panose="020F0502020204030204" pitchFamily="34" charset="0"/>
              <a:cs typeface="Narkisim" pitchFamily="34" charset="-79"/>
            </a:endParaRPr>
          </a:p>
        </p:txBody>
      </p:sp>
      <p:sp>
        <p:nvSpPr>
          <p:cNvPr id="2" name="Down Arrow 1"/>
          <p:cNvSpPr/>
          <p:nvPr/>
        </p:nvSpPr>
        <p:spPr bwMode="auto">
          <a:xfrm>
            <a:off x="2057400" y="2911465"/>
            <a:ext cx="1600200" cy="1050935"/>
          </a:xfrm>
          <a:prstGeom prst="downArrow">
            <a:avLst>
              <a:gd name="adj1" fmla="val 78125"/>
              <a:gd name="adj2" fmla="val 50000"/>
            </a:avLst>
          </a:prstGeom>
          <a:solidFill>
            <a:srgbClr val="002060"/>
          </a:solidFill>
          <a:ln>
            <a:noFill/>
            <a:headEnd type="none" w="med" len="med"/>
            <a:tailEnd type="none" w="med" len="med"/>
          </a:ln>
          <a:effectLst>
            <a:outerShdw blurRad="184150" dist="241300" dir="11520000" sx="110000" sy="110000" algn="ctr">
              <a:srgbClr val="000000">
                <a:alpha val="18000"/>
              </a:srgbClr>
            </a:outerShdw>
          </a:effectLst>
          <a:scene3d>
            <a:camera prst="perspectiveBelow"/>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Narrow" panose="020B0606020202030204" pitchFamily="34" charset="0"/>
              </a:rPr>
              <a:t>verified in DSS</a:t>
            </a:r>
          </a:p>
        </p:txBody>
      </p:sp>
    </p:spTree>
    <p:extLst>
      <p:ext uri="{BB962C8B-B14F-4D97-AF65-F5344CB8AC3E}">
        <p14:creationId xmlns:p14="http://schemas.microsoft.com/office/powerpoint/2010/main" val="19634931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85800" y="532450"/>
            <a:ext cx="7924800" cy="6344600"/>
          </a:xfrm>
          <a:prstGeom prst="rect">
            <a:avLst/>
          </a:prstGeom>
          <a:noFill/>
          <a:ln w="9525">
            <a:noFill/>
            <a:miter lim="800000"/>
            <a:headEnd/>
            <a:tailEnd/>
          </a:ln>
          <a:effectLst>
            <a:softEdge rad="635000"/>
          </a:effectLst>
        </p:spPr>
      </p:pic>
      <p:sp>
        <p:nvSpPr>
          <p:cNvPr id="2" name="Rectangle 1"/>
          <p:cNvSpPr/>
          <p:nvPr/>
        </p:nvSpPr>
        <p:spPr bwMode="auto">
          <a:xfrm>
            <a:off x="0" y="0"/>
            <a:ext cx="9144000" cy="609600"/>
          </a:xfrm>
          <a:prstGeom prst="rect">
            <a:avLst/>
          </a:prstGeom>
          <a:solidFill>
            <a:schemeClr val="tx1">
              <a:lumMod val="95000"/>
              <a:lumOff val="5000"/>
            </a:schemeClr>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rgbClr val="FFFF00"/>
                </a:solidFill>
                <a:latin typeface="Calibri" panose="020F0502020204030204" pitchFamily="34" charset="0"/>
              </a:rPr>
              <a:t>Isaiah 53                              ca. 125  B.C.                     DSS  Qumran</a:t>
            </a:r>
            <a:endParaRPr kumimoji="0" lang="en-US" sz="2400" b="0" i="0" u="none" strike="noStrike" cap="none" normalizeH="0" baseline="0" dirty="0" smtClean="0">
              <a:ln>
                <a:noFill/>
              </a:ln>
              <a:solidFill>
                <a:srgbClr val="FFFF00"/>
              </a:solidFill>
              <a:effectLst/>
              <a:latin typeface="Calibri" panose="020F0502020204030204" pitchFamily="34" charset="0"/>
            </a:endParaRPr>
          </a:p>
        </p:txBody>
      </p:sp>
    </p:spTree>
    <p:extLst>
      <p:ext uri="{BB962C8B-B14F-4D97-AF65-F5344CB8AC3E}">
        <p14:creationId xmlns:p14="http://schemas.microsoft.com/office/powerpoint/2010/main" val="2788078462"/>
      </p:ext>
    </p:extLst>
  </p:cSld>
  <p:clrMapOvr>
    <a:masterClrMapping/>
  </p:clrMapOvr>
  <p:transition spd="slow">
    <p:fade thruBlk="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endParaRPr lang="en-US" dirty="0"/>
          </a:p>
        </p:txBody>
      </p:sp>
      <p:sp>
        <p:nvSpPr>
          <p:cNvPr id="12" name="Content Placeholder 2"/>
          <p:cNvSpPr txBox="1">
            <a:spLocks/>
          </p:cNvSpPr>
          <p:nvPr/>
        </p:nvSpPr>
        <p:spPr>
          <a:xfrm>
            <a:off x="0" y="0"/>
            <a:ext cx="9144000" cy="6858000"/>
          </a:xfrm>
          <a:prstGeom prst="rect">
            <a:avLst/>
          </a:prstGeom>
          <a:solidFill>
            <a:schemeClr val="bg1"/>
          </a:solidFill>
          <a:effectLst>
            <a:softEdge rad="63500"/>
          </a:effectLst>
        </p:spPr>
        <p:txBody>
          <a:bodyPr>
            <a:noAutofit/>
          </a:bodyPr>
          <a:lstStyle/>
          <a:p>
            <a:pPr marL="342900" indent="-342900" eaLnBrk="0" fontAlgn="base" hangingPunct="0">
              <a:spcBef>
                <a:spcPct val="20000"/>
              </a:spcBef>
              <a:spcAft>
                <a:spcPct val="0"/>
              </a:spcAft>
              <a:defRPr/>
            </a:pPr>
            <a:r>
              <a:rPr lang="en-US" sz="2500" kern="0" dirty="0" smtClean="0">
                <a:solidFill>
                  <a:srgbClr val="000000"/>
                </a:solidFill>
                <a:latin typeface="Narkisim" pitchFamily="34" charset="-79"/>
                <a:cs typeface="Narkisim" pitchFamily="34" charset="-79"/>
              </a:rPr>
              <a:t>Who has believed what we have heard? And to whom has the arm of the LORD been revealed? </a:t>
            </a:r>
          </a:p>
          <a:p>
            <a:pPr marL="342900" indent="-342900" eaLnBrk="0" fontAlgn="base" hangingPunct="0">
              <a:spcBef>
                <a:spcPct val="20000"/>
              </a:spcBef>
              <a:spcAft>
                <a:spcPct val="0"/>
              </a:spcAft>
              <a:defRPr/>
            </a:pPr>
            <a:r>
              <a:rPr lang="en-US" sz="2500" kern="0" dirty="0" smtClean="0">
                <a:solidFill>
                  <a:srgbClr val="000000"/>
                </a:solidFill>
                <a:latin typeface="Narkisim" pitchFamily="34" charset="-79"/>
                <a:cs typeface="Narkisim" pitchFamily="34" charset="-79"/>
              </a:rPr>
              <a:t>For he grew up before him like a young plant, and like a root out of dry ground; he had no form or comeliness that we should look at him, and no beauty that we should desire him. </a:t>
            </a:r>
          </a:p>
          <a:p>
            <a:pPr marL="342900" indent="-342900" eaLnBrk="0" fontAlgn="base" hangingPunct="0">
              <a:spcBef>
                <a:spcPct val="20000"/>
              </a:spcBef>
              <a:spcAft>
                <a:spcPct val="0"/>
              </a:spcAft>
              <a:defRPr/>
            </a:pPr>
            <a:r>
              <a:rPr lang="en-US" sz="2500" kern="0" dirty="0" smtClean="0">
                <a:solidFill>
                  <a:srgbClr val="000000"/>
                </a:solidFill>
                <a:latin typeface="Narkisim" pitchFamily="34" charset="-79"/>
                <a:cs typeface="Narkisim" pitchFamily="34" charset="-79"/>
              </a:rPr>
              <a:t>He was despised and rejected by men; a man of sorrows, and acquainted with grief; and as one from whom men hide their faces he was despised, and we esteemed him not. </a:t>
            </a:r>
          </a:p>
          <a:p>
            <a:pPr marL="342900" indent="-342900" eaLnBrk="0" fontAlgn="base" hangingPunct="0">
              <a:spcBef>
                <a:spcPct val="20000"/>
              </a:spcBef>
              <a:spcAft>
                <a:spcPct val="0"/>
              </a:spcAft>
              <a:defRPr/>
            </a:pPr>
            <a:r>
              <a:rPr lang="en-US" sz="2500" kern="0" dirty="0" smtClean="0">
                <a:solidFill>
                  <a:srgbClr val="000000"/>
                </a:solidFill>
                <a:latin typeface="Narkisim" pitchFamily="34" charset="-79"/>
                <a:cs typeface="Narkisim" pitchFamily="34" charset="-79"/>
              </a:rPr>
              <a:t>Surely he has borne our </a:t>
            </a:r>
            <a:r>
              <a:rPr lang="en-US" sz="2500" kern="0" dirty="0" err="1" smtClean="0">
                <a:solidFill>
                  <a:srgbClr val="000000"/>
                </a:solidFill>
                <a:latin typeface="Narkisim" pitchFamily="34" charset="-79"/>
                <a:cs typeface="Narkisim" pitchFamily="34" charset="-79"/>
              </a:rPr>
              <a:t>griefs</a:t>
            </a:r>
            <a:r>
              <a:rPr lang="en-US" sz="2500" kern="0" dirty="0" smtClean="0">
                <a:solidFill>
                  <a:srgbClr val="000000"/>
                </a:solidFill>
                <a:latin typeface="Narkisim" pitchFamily="34" charset="-79"/>
                <a:cs typeface="Narkisim" pitchFamily="34" charset="-79"/>
              </a:rPr>
              <a:t> and carried our sorrows; yet we esteemed him stricken, smitten by God, and afflicted. </a:t>
            </a:r>
            <a:r>
              <a:rPr lang="en-US" sz="2500" b="1" kern="0" dirty="0" smtClean="0">
                <a:solidFill>
                  <a:srgbClr val="000000"/>
                </a:solidFill>
                <a:latin typeface="Narkisim" pitchFamily="34" charset="-79"/>
                <a:cs typeface="Narkisim" pitchFamily="34" charset="-79"/>
              </a:rPr>
              <a:t>But he was wounded for our transgressions, he was bruised for our iniquities; upon him was the chastisement that made us whole, and with his stripes we are healed. </a:t>
            </a:r>
          </a:p>
          <a:p>
            <a:pPr marL="342900" indent="-342900" eaLnBrk="0" fontAlgn="base" hangingPunct="0">
              <a:spcBef>
                <a:spcPct val="20000"/>
              </a:spcBef>
              <a:spcAft>
                <a:spcPct val="0"/>
              </a:spcAft>
              <a:defRPr/>
            </a:pPr>
            <a:r>
              <a:rPr lang="en-US" sz="2500" kern="0" dirty="0" smtClean="0">
                <a:solidFill>
                  <a:srgbClr val="000000"/>
                </a:solidFill>
                <a:latin typeface="Narkisim" pitchFamily="34" charset="-79"/>
                <a:cs typeface="Narkisim" pitchFamily="34" charset="-79"/>
              </a:rPr>
              <a:t>All we like sheep have gone astray; we have turned every one to his own way; and </a:t>
            </a:r>
            <a:r>
              <a:rPr lang="en-US" sz="2500" b="1" kern="0" dirty="0" smtClean="0">
                <a:solidFill>
                  <a:srgbClr val="000000"/>
                </a:solidFill>
                <a:latin typeface="Narkisim" pitchFamily="34" charset="-79"/>
                <a:cs typeface="Narkisim" pitchFamily="34" charset="-79"/>
              </a:rPr>
              <a:t>the LORD has laid on him the iniquity of us all. </a:t>
            </a:r>
            <a:r>
              <a:rPr lang="en-US" sz="2500" kern="0" dirty="0" smtClean="0">
                <a:solidFill>
                  <a:srgbClr val="000000"/>
                </a:solidFill>
                <a:latin typeface="Narkisim" pitchFamily="34" charset="-79"/>
                <a:cs typeface="Narkisim" pitchFamily="34" charset="-79"/>
              </a:rPr>
              <a:t>He was oppressed, and he was afflicted, yet he opened not his mouth; like a lamb that is led to the slaughter … so he opened not his mouth. </a:t>
            </a:r>
          </a:p>
          <a:p>
            <a:pPr marL="342900" indent="-342900" eaLnBrk="0" fontAlgn="base" hangingPunct="0">
              <a:spcBef>
                <a:spcPct val="20000"/>
              </a:spcBef>
              <a:spcAft>
                <a:spcPct val="0"/>
              </a:spcAft>
              <a:defRPr/>
            </a:pPr>
            <a:endParaRPr lang="en-US" sz="2500" kern="0" dirty="0">
              <a:solidFill>
                <a:srgbClr val="000000"/>
              </a:solidFill>
              <a:latin typeface="Narkisim" pitchFamily="34" charset="-79"/>
              <a:cs typeface="Narkisim" pitchFamily="34" charset="-79"/>
            </a:endParaRPr>
          </a:p>
        </p:txBody>
      </p:sp>
      <p:sp>
        <p:nvSpPr>
          <p:cNvPr id="5" name="Content Placeholder 2"/>
          <p:cNvSpPr txBox="1">
            <a:spLocks/>
          </p:cNvSpPr>
          <p:nvPr/>
        </p:nvSpPr>
        <p:spPr>
          <a:xfrm>
            <a:off x="0" y="0"/>
            <a:ext cx="9144000" cy="6858000"/>
          </a:xfrm>
          <a:prstGeom prst="rect">
            <a:avLst/>
          </a:prstGeom>
          <a:solidFill>
            <a:schemeClr val="bg1"/>
          </a:solidFill>
          <a:effectLst>
            <a:softEdge rad="63500"/>
          </a:effectLst>
        </p:spPr>
        <p:txBody>
          <a:bodyPr>
            <a:noAutofit/>
          </a:bodyPr>
          <a:lstStyle/>
          <a:p>
            <a:pPr algn="ctr" eaLnBrk="0" fontAlgn="base" hangingPunct="0">
              <a:spcBef>
                <a:spcPct val="0"/>
              </a:spcBef>
              <a:spcAft>
                <a:spcPct val="0"/>
              </a:spcAft>
            </a:pPr>
            <a:r>
              <a:rPr lang="en-US" sz="2800" dirty="0" smtClean="0">
                <a:solidFill>
                  <a:srgbClr val="000000"/>
                </a:solidFill>
                <a:latin typeface="Calibri" panose="020F0502020204030204" pitchFamily="34" charset="0"/>
                <a:cs typeface="Narkisim" pitchFamily="34" charset="-79"/>
              </a:rPr>
              <a:t>By oppression and judgment he was taken away; </a:t>
            </a:r>
          </a:p>
          <a:p>
            <a:pPr algn="ctr" eaLnBrk="0" fontAlgn="base" hangingPunct="0">
              <a:spcBef>
                <a:spcPct val="0"/>
              </a:spcBef>
              <a:spcAft>
                <a:spcPct val="0"/>
              </a:spcAft>
            </a:pPr>
            <a:r>
              <a:rPr lang="en-US" sz="2800" dirty="0" smtClean="0">
                <a:solidFill>
                  <a:srgbClr val="000000"/>
                </a:solidFill>
                <a:latin typeface="Calibri" panose="020F0502020204030204" pitchFamily="34" charset="0"/>
                <a:cs typeface="Narkisim" pitchFamily="34" charset="-79"/>
              </a:rPr>
              <a:t>and as for his generation, who considered that </a:t>
            </a:r>
          </a:p>
          <a:p>
            <a:pPr algn="ctr" eaLnBrk="0" fontAlgn="base" hangingPunct="0">
              <a:spcBef>
                <a:spcPct val="0"/>
              </a:spcBef>
              <a:spcAft>
                <a:spcPct val="0"/>
              </a:spcAft>
            </a:pPr>
            <a:r>
              <a:rPr lang="en-US" sz="2800" b="1" dirty="0" smtClean="0">
                <a:solidFill>
                  <a:srgbClr val="000000"/>
                </a:solidFill>
                <a:latin typeface="Calibri" panose="020F0502020204030204" pitchFamily="34" charset="0"/>
                <a:cs typeface="Narkisim" pitchFamily="34" charset="-79"/>
              </a:rPr>
              <a:t>he was cut off out of the land of the living,</a:t>
            </a:r>
          </a:p>
          <a:p>
            <a:pPr algn="ctr" eaLnBrk="0" fontAlgn="base" hangingPunct="0">
              <a:spcBef>
                <a:spcPct val="0"/>
              </a:spcBef>
              <a:spcAft>
                <a:spcPct val="0"/>
              </a:spcAft>
            </a:pPr>
            <a:r>
              <a:rPr lang="en-US" sz="2800" b="1" dirty="0" smtClean="0">
                <a:solidFill>
                  <a:srgbClr val="000000"/>
                </a:solidFill>
                <a:latin typeface="Calibri" panose="020F0502020204030204" pitchFamily="34" charset="0"/>
                <a:cs typeface="Narkisim" pitchFamily="34" charset="-79"/>
              </a:rPr>
              <a:t>stricken for the transgression of my people</a:t>
            </a:r>
            <a:r>
              <a:rPr lang="en-US" sz="2800" dirty="0" smtClean="0">
                <a:solidFill>
                  <a:srgbClr val="000000"/>
                </a:solidFill>
                <a:latin typeface="Calibri" panose="020F0502020204030204" pitchFamily="34" charset="0"/>
                <a:cs typeface="Narkisim" pitchFamily="34" charset="-79"/>
              </a:rPr>
              <a:t>? </a:t>
            </a:r>
          </a:p>
          <a:p>
            <a:pPr algn="ctr" eaLnBrk="0" fontAlgn="base" hangingPunct="0">
              <a:spcBef>
                <a:spcPct val="0"/>
              </a:spcBef>
              <a:spcAft>
                <a:spcPct val="0"/>
              </a:spcAft>
            </a:pPr>
            <a:r>
              <a:rPr lang="en-US" sz="2800" dirty="0" smtClean="0">
                <a:solidFill>
                  <a:srgbClr val="000000"/>
                </a:solidFill>
                <a:latin typeface="Calibri" panose="020F0502020204030204" pitchFamily="34" charset="0"/>
                <a:cs typeface="Narkisim" pitchFamily="34" charset="-79"/>
              </a:rPr>
              <a:t>And they made his grave with the wicked and with a rich man in his death, although he had done no violence, and there was no deceit in his mouth. </a:t>
            </a:r>
          </a:p>
          <a:p>
            <a:pPr algn="ctr" eaLnBrk="0" fontAlgn="base" hangingPunct="0">
              <a:spcBef>
                <a:spcPct val="0"/>
              </a:spcBef>
              <a:spcAft>
                <a:spcPct val="0"/>
              </a:spcAft>
            </a:pPr>
            <a:r>
              <a:rPr lang="en-US" sz="2800" dirty="0" smtClean="0">
                <a:solidFill>
                  <a:srgbClr val="000000"/>
                </a:solidFill>
                <a:latin typeface="Calibri" panose="020F0502020204030204" pitchFamily="34" charset="0"/>
                <a:cs typeface="Narkisim" pitchFamily="34" charset="-79"/>
              </a:rPr>
              <a:t>Yet it was the will of the LORD to bruise him; he has put him to grief; when he makes himself </a:t>
            </a:r>
            <a:r>
              <a:rPr lang="en-US" sz="2800" b="1" dirty="0" smtClean="0">
                <a:solidFill>
                  <a:srgbClr val="000000"/>
                </a:solidFill>
                <a:latin typeface="Calibri" panose="020F0502020204030204" pitchFamily="34" charset="0"/>
                <a:cs typeface="Narkisim" pitchFamily="34" charset="-79"/>
              </a:rPr>
              <a:t>an offering for sin</a:t>
            </a:r>
            <a:r>
              <a:rPr lang="en-US" sz="2800" dirty="0" smtClean="0">
                <a:solidFill>
                  <a:srgbClr val="000000"/>
                </a:solidFill>
                <a:latin typeface="Calibri" panose="020F0502020204030204" pitchFamily="34" charset="0"/>
                <a:cs typeface="Narkisim" pitchFamily="34" charset="-79"/>
              </a:rPr>
              <a:t>, he shall see his offspring, he shall </a:t>
            </a:r>
            <a:r>
              <a:rPr lang="en-US" sz="2800" b="1" dirty="0" smtClean="0">
                <a:solidFill>
                  <a:srgbClr val="000000"/>
                </a:solidFill>
                <a:latin typeface="Calibri" panose="020F0502020204030204" pitchFamily="34" charset="0"/>
                <a:cs typeface="Narkisim" pitchFamily="34" charset="-79"/>
              </a:rPr>
              <a:t>prolong his days</a:t>
            </a:r>
            <a:r>
              <a:rPr lang="en-US" sz="2800" dirty="0" smtClean="0">
                <a:solidFill>
                  <a:srgbClr val="000000"/>
                </a:solidFill>
                <a:latin typeface="Calibri" panose="020F0502020204030204" pitchFamily="34" charset="0"/>
                <a:cs typeface="Narkisim" pitchFamily="34" charset="-79"/>
              </a:rPr>
              <a:t>; the will of the LORD shall prosper in his hand;</a:t>
            </a:r>
          </a:p>
          <a:p>
            <a:pPr algn="ctr" eaLnBrk="0" fontAlgn="base" hangingPunct="0">
              <a:spcBef>
                <a:spcPct val="0"/>
              </a:spcBef>
              <a:spcAft>
                <a:spcPct val="0"/>
              </a:spcAft>
            </a:pPr>
            <a:r>
              <a:rPr lang="en-US" sz="2800" dirty="0" smtClean="0">
                <a:solidFill>
                  <a:srgbClr val="000000"/>
                </a:solidFill>
                <a:latin typeface="Calibri" panose="020F0502020204030204" pitchFamily="34" charset="0"/>
                <a:cs typeface="Narkisim" pitchFamily="34" charset="-79"/>
              </a:rPr>
              <a:t>he shall see the fruit of the travail of his soul and be satisfied; by his knowledge shall the righteous one, my servant,</a:t>
            </a:r>
          </a:p>
          <a:p>
            <a:pPr algn="ctr" eaLnBrk="0" fontAlgn="base" hangingPunct="0">
              <a:spcBef>
                <a:spcPct val="0"/>
              </a:spcBef>
              <a:spcAft>
                <a:spcPct val="0"/>
              </a:spcAft>
            </a:pPr>
            <a:r>
              <a:rPr lang="en-US" sz="2800" dirty="0" smtClean="0">
                <a:solidFill>
                  <a:srgbClr val="000000"/>
                </a:solidFill>
                <a:latin typeface="Calibri" panose="020F0502020204030204" pitchFamily="34" charset="0"/>
                <a:cs typeface="Narkisim" pitchFamily="34" charset="-79"/>
              </a:rPr>
              <a:t>make many to be accounted righteous; </a:t>
            </a:r>
          </a:p>
          <a:p>
            <a:pPr algn="ctr" eaLnBrk="0" fontAlgn="base" hangingPunct="0">
              <a:spcBef>
                <a:spcPct val="0"/>
              </a:spcBef>
              <a:spcAft>
                <a:spcPct val="0"/>
              </a:spcAft>
            </a:pPr>
            <a:r>
              <a:rPr lang="en-US" sz="2800" dirty="0" smtClean="0">
                <a:solidFill>
                  <a:srgbClr val="000000"/>
                </a:solidFill>
                <a:latin typeface="Calibri" panose="020F0502020204030204" pitchFamily="34" charset="0"/>
                <a:cs typeface="Narkisim" pitchFamily="34" charset="-79"/>
              </a:rPr>
              <a:t>and he shall bear their iniquities...he bore the sin of many,</a:t>
            </a:r>
          </a:p>
          <a:p>
            <a:pPr algn="ctr" eaLnBrk="0" fontAlgn="base" hangingPunct="0">
              <a:spcBef>
                <a:spcPct val="0"/>
              </a:spcBef>
              <a:spcAft>
                <a:spcPct val="0"/>
              </a:spcAft>
            </a:pPr>
            <a:r>
              <a:rPr lang="en-US" sz="2800" dirty="0" smtClean="0">
                <a:solidFill>
                  <a:srgbClr val="000000"/>
                </a:solidFill>
                <a:latin typeface="Calibri" panose="020F0502020204030204" pitchFamily="34" charset="0"/>
                <a:cs typeface="Narkisim" pitchFamily="34" charset="-79"/>
              </a:rPr>
              <a:t>and made intercession for the transgressors. </a:t>
            </a:r>
            <a:endParaRPr lang="en-US" sz="2800" dirty="0">
              <a:solidFill>
                <a:srgbClr val="000000"/>
              </a:solidFill>
              <a:latin typeface="Calibri" panose="020F0502020204030204" pitchFamily="34" charset="0"/>
              <a:cs typeface="Narkisim" pitchFamily="34" charset="-79"/>
            </a:endParaRPr>
          </a:p>
        </p:txBody>
      </p:sp>
    </p:spTree>
    <p:extLst>
      <p:ext uri="{BB962C8B-B14F-4D97-AF65-F5344CB8AC3E}">
        <p14:creationId xmlns:p14="http://schemas.microsoft.com/office/powerpoint/2010/main" val="11680158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i="1" dirty="0" smtClean="0">
                <a:solidFill>
                  <a:schemeClr val="bg1"/>
                </a:solidFill>
                <a:latin typeface="Calibri" panose="020F0502020204030204" pitchFamily="34" charset="0"/>
                <a:cs typeface="Narkisim" pitchFamily="34" charset="-79"/>
              </a:rPr>
              <a:t>Jesus taught an evidence based faith</a:t>
            </a:r>
            <a:br>
              <a:rPr lang="en-US" i="1" dirty="0" smtClean="0">
                <a:solidFill>
                  <a:schemeClr val="bg1"/>
                </a:solidFill>
                <a:latin typeface="Calibri" panose="020F0502020204030204" pitchFamily="34" charset="0"/>
                <a:cs typeface="Narkisim" pitchFamily="34" charset="-79"/>
              </a:rPr>
            </a:br>
            <a:r>
              <a:rPr lang="en-US" i="1" dirty="0">
                <a:solidFill>
                  <a:schemeClr val="bg1"/>
                </a:solidFill>
                <a:latin typeface="Calibri" panose="020F0502020204030204" pitchFamily="34" charset="0"/>
                <a:cs typeface="Narkisim" pitchFamily="34" charset="-79"/>
              </a:rPr>
              <a:t/>
            </a:r>
            <a:br>
              <a:rPr lang="en-US"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6600" b="1" dirty="0" smtClean="0">
                <a:solidFill>
                  <a:schemeClr val="bg1"/>
                </a:solidFill>
                <a:latin typeface="Calibri" panose="020F0502020204030204" pitchFamily="34" charset="0"/>
                <a:cs typeface="Narkisim" pitchFamily="34" charset="-79"/>
              </a:rPr>
              <a:t>John 5:31 &amp; </a:t>
            </a:r>
            <a:r>
              <a:rPr lang="en-US" sz="6600" b="1" dirty="0" err="1" smtClean="0">
                <a:solidFill>
                  <a:schemeClr val="bg1"/>
                </a:solidFill>
                <a:latin typeface="Calibri" panose="020F0502020204030204" pitchFamily="34" charset="0"/>
                <a:cs typeface="Narkisim" pitchFamily="34" charset="-79"/>
              </a:rPr>
              <a:t>ff</a:t>
            </a:r>
            <a:r>
              <a:rPr lang="en-US" sz="6600" b="1" i="1" dirty="0">
                <a:solidFill>
                  <a:schemeClr val="tx1">
                    <a:lumMod val="85000"/>
                    <a:lumOff val="15000"/>
                  </a:schemeClr>
                </a:solidFill>
                <a:latin typeface="Calibri" panose="020F0502020204030204" pitchFamily="34" charset="0"/>
                <a:cs typeface="Narkisim" pitchFamily="34" charset="-79"/>
              </a:rPr>
              <a:t/>
            </a:r>
            <a:br>
              <a:rPr lang="en-US" sz="6600" b="1" i="1" dirty="0">
                <a:solidFill>
                  <a:schemeClr val="tx1">
                    <a:lumMod val="85000"/>
                    <a:lumOff val="15000"/>
                  </a:schemeClr>
                </a:solidFill>
                <a:latin typeface="Calibri" panose="020F0502020204030204" pitchFamily="34" charset="0"/>
                <a:cs typeface="Narkisim" pitchFamily="34" charset="-79"/>
              </a:rPr>
            </a:br>
            <a:r>
              <a:rPr lang="en-US" sz="6600" b="1" i="1" dirty="0" smtClean="0">
                <a:solidFill>
                  <a:schemeClr val="bg1"/>
                </a:solidFill>
                <a:latin typeface="Calibri" panose="020F0502020204030204" pitchFamily="34" charset="0"/>
                <a:cs typeface="Narkisim" pitchFamily="34" charset="-79"/>
              </a:rPr>
              <a:t/>
            </a:r>
            <a:br>
              <a:rPr lang="en-US" sz="6600" b="1" i="1" dirty="0" smtClean="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endParaRPr lang="en-US" sz="2800" i="1" dirty="0">
              <a:solidFill>
                <a:srgbClr val="FFFF00"/>
              </a:solidFill>
              <a:latin typeface="Calibri" panose="020F0502020204030204" pitchFamily="34" charset="0"/>
              <a:cs typeface="Narkisim" pitchFamily="34" charset="-79"/>
            </a:endParaRPr>
          </a:p>
        </p:txBody>
      </p:sp>
    </p:spTree>
    <p:extLst>
      <p:ext uri="{BB962C8B-B14F-4D97-AF65-F5344CB8AC3E}">
        <p14:creationId xmlns:p14="http://schemas.microsoft.com/office/powerpoint/2010/main" val="3396652450"/>
      </p:ext>
    </p:extLst>
  </p:cSld>
  <p:clrMapOvr>
    <a:masterClrMapping/>
  </p:clrMapOvr>
  <p:transition spd="slow">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endParaRPr lang="en-US" dirty="0"/>
          </a:p>
        </p:txBody>
      </p:sp>
      <p:sp>
        <p:nvSpPr>
          <p:cNvPr id="5" name="Rectangle 4"/>
          <p:cNvSpPr/>
          <p:nvPr/>
        </p:nvSpPr>
        <p:spPr>
          <a:xfrm>
            <a:off x="304800" y="742176"/>
            <a:ext cx="8534400" cy="5201424"/>
          </a:xfrm>
          <a:prstGeom prst="rect">
            <a:avLst/>
          </a:prstGeom>
          <a:solidFill>
            <a:schemeClr val="bg1"/>
          </a:solidFill>
          <a:effectLst>
            <a:outerShdw blurRad="317500" dist="317500" dir="2700000" algn="tl" rotWithShape="0">
              <a:prstClr val="black">
                <a:alpha val="60000"/>
              </a:prstClr>
            </a:outerShdw>
            <a:softEdge rad="317500"/>
          </a:effectLst>
        </p:spPr>
        <p:txBody>
          <a:bodyPr wrap="square">
            <a:spAutoFit/>
          </a:bodyPr>
          <a:lstStyle/>
          <a:p>
            <a:pPr eaLnBrk="0" fontAlgn="base" hangingPunct="0">
              <a:spcBef>
                <a:spcPct val="0"/>
              </a:spcBef>
              <a:spcAft>
                <a:spcPct val="0"/>
              </a:spcAft>
            </a:pPr>
            <a:endParaRPr lang="en-US" sz="2400" b="1" dirty="0" smtClean="0">
              <a:solidFill>
                <a:srgbClr val="000000"/>
              </a:solidFill>
            </a:endParaRPr>
          </a:p>
          <a:p>
            <a:pPr algn="ctr" eaLnBrk="0" fontAlgn="base" hangingPunct="0">
              <a:spcBef>
                <a:spcPct val="0"/>
              </a:spcBef>
              <a:spcAft>
                <a:spcPct val="0"/>
              </a:spcAft>
            </a:pPr>
            <a:r>
              <a:rPr lang="en-US" sz="4400" b="1" dirty="0" smtClean="0">
                <a:solidFill>
                  <a:srgbClr val="000000"/>
                </a:solidFill>
                <a:latin typeface="Narkisim" pitchFamily="34" charset="-79"/>
                <a:cs typeface="Narkisim" pitchFamily="34" charset="-79"/>
              </a:rPr>
              <a:t>PSALM 16:10</a:t>
            </a:r>
          </a:p>
          <a:p>
            <a:pPr algn="ctr" eaLnBrk="0" fontAlgn="base" hangingPunct="0">
              <a:spcBef>
                <a:spcPct val="0"/>
              </a:spcBef>
              <a:spcAft>
                <a:spcPct val="0"/>
              </a:spcAft>
            </a:pPr>
            <a:endParaRPr lang="en-US" sz="4400" b="1" dirty="0" smtClean="0">
              <a:solidFill>
                <a:srgbClr val="000000"/>
              </a:solidFill>
              <a:latin typeface="Narkisim" pitchFamily="34" charset="-79"/>
              <a:cs typeface="Narkisim" pitchFamily="34" charset="-79"/>
            </a:endParaRPr>
          </a:p>
          <a:p>
            <a:pPr algn="ctr" eaLnBrk="0" fontAlgn="base" hangingPunct="0">
              <a:spcBef>
                <a:spcPct val="0"/>
              </a:spcBef>
              <a:spcAft>
                <a:spcPct val="0"/>
              </a:spcAft>
            </a:pPr>
            <a:r>
              <a:rPr lang="en-US" sz="4400" dirty="0" smtClean="0">
                <a:solidFill>
                  <a:srgbClr val="000000"/>
                </a:solidFill>
                <a:latin typeface="Calibri" panose="020F0502020204030204" pitchFamily="34" charset="0"/>
                <a:cs typeface="Narkisim" pitchFamily="34" charset="-79"/>
              </a:rPr>
              <a:t>For thou wilt not</a:t>
            </a:r>
          </a:p>
          <a:p>
            <a:pPr algn="ctr" eaLnBrk="0" fontAlgn="base" hangingPunct="0">
              <a:spcBef>
                <a:spcPct val="0"/>
              </a:spcBef>
              <a:spcAft>
                <a:spcPct val="0"/>
              </a:spcAft>
            </a:pPr>
            <a:r>
              <a:rPr lang="en-US" sz="4400" dirty="0" smtClean="0">
                <a:solidFill>
                  <a:srgbClr val="000000"/>
                </a:solidFill>
                <a:latin typeface="Calibri" panose="020F0502020204030204" pitchFamily="34" charset="0"/>
                <a:cs typeface="Narkisim" pitchFamily="34" charset="-79"/>
              </a:rPr>
              <a:t> leave my soul to </a:t>
            </a:r>
            <a:r>
              <a:rPr lang="en-US" sz="4400" dirty="0" err="1" smtClean="0">
                <a:solidFill>
                  <a:srgbClr val="000000"/>
                </a:solidFill>
                <a:latin typeface="Calibri" panose="020F0502020204030204" pitchFamily="34" charset="0"/>
                <a:cs typeface="Narkisim" pitchFamily="34" charset="-79"/>
              </a:rPr>
              <a:t>Sheol</a:t>
            </a:r>
            <a:r>
              <a:rPr lang="en-US" sz="4400" dirty="0" smtClean="0">
                <a:solidFill>
                  <a:srgbClr val="000000"/>
                </a:solidFill>
                <a:latin typeface="Calibri" panose="020F0502020204030204" pitchFamily="34" charset="0"/>
                <a:cs typeface="Narkisim" pitchFamily="34" charset="-79"/>
              </a:rPr>
              <a:t>;</a:t>
            </a:r>
          </a:p>
          <a:p>
            <a:pPr algn="ctr" eaLnBrk="0" fontAlgn="base" hangingPunct="0">
              <a:spcBef>
                <a:spcPct val="0"/>
              </a:spcBef>
              <a:spcAft>
                <a:spcPct val="0"/>
              </a:spcAft>
            </a:pPr>
            <a:r>
              <a:rPr lang="en-US" sz="4400" dirty="0" smtClean="0">
                <a:solidFill>
                  <a:srgbClr val="000000"/>
                </a:solidFill>
                <a:latin typeface="Calibri" panose="020F0502020204030204" pitchFamily="34" charset="0"/>
                <a:cs typeface="Narkisim" pitchFamily="34" charset="-79"/>
              </a:rPr>
              <a:t>Neither wilt thou suffer</a:t>
            </a:r>
          </a:p>
          <a:p>
            <a:pPr algn="ctr" eaLnBrk="0" fontAlgn="base" hangingPunct="0">
              <a:spcBef>
                <a:spcPct val="0"/>
              </a:spcBef>
              <a:spcAft>
                <a:spcPct val="0"/>
              </a:spcAft>
            </a:pPr>
            <a:r>
              <a:rPr lang="en-US" sz="4400" dirty="0" smtClean="0">
                <a:solidFill>
                  <a:srgbClr val="000000"/>
                </a:solidFill>
                <a:latin typeface="Calibri" panose="020F0502020204030204" pitchFamily="34" charset="0"/>
                <a:cs typeface="Narkisim" pitchFamily="34" charset="-79"/>
              </a:rPr>
              <a:t>thy holy one to see corruption.</a:t>
            </a:r>
          </a:p>
          <a:p>
            <a:pPr algn="ctr" eaLnBrk="0" fontAlgn="base" hangingPunct="0">
              <a:spcBef>
                <a:spcPct val="0"/>
              </a:spcBef>
              <a:spcAft>
                <a:spcPct val="0"/>
              </a:spcAft>
            </a:pPr>
            <a:endParaRPr lang="en-US" sz="4400" dirty="0">
              <a:solidFill>
                <a:srgbClr val="000000"/>
              </a:solidFill>
              <a:latin typeface="Calibri" panose="020F0502020204030204" pitchFamily="34" charset="0"/>
              <a:cs typeface="Narkisim" pitchFamily="34" charset="-79"/>
            </a:endParaRPr>
          </a:p>
        </p:txBody>
      </p:sp>
    </p:spTree>
    <p:extLst>
      <p:ext uri="{BB962C8B-B14F-4D97-AF65-F5344CB8AC3E}">
        <p14:creationId xmlns:p14="http://schemas.microsoft.com/office/powerpoint/2010/main" val="28237602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endParaRPr lang="en-US" dirty="0"/>
          </a:p>
        </p:txBody>
      </p:sp>
      <p:sp>
        <p:nvSpPr>
          <p:cNvPr id="5" name="Rectangle 2"/>
          <p:cNvSpPr txBox="1">
            <a:spLocks noChangeArrowheads="1"/>
          </p:cNvSpPr>
          <p:nvPr/>
        </p:nvSpPr>
        <p:spPr bwMode="auto">
          <a:xfrm>
            <a:off x="0" y="0"/>
            <a:ext cx="9144000" cy="3276600"/>
          </a:xfrm>
          <a:prstGeom prst="rect">
            <a:avLst/>
          </a:prstGeom>
          <a:noFill/>
          <a:ln>
            <a:solidFill>
              <a:schemeClr val="bg1">
                <a:lumMod val="75000"/>
              </a:schemeClr>
            </a:solidFill>
            <a:headEnd/>
            <a:tailEnd/>
          </a:ln>
          <a:effectLst>
            <a:outerShdw blurRad="40000" dist="23000" dir="5400000" rotWithShape="0">
              <a:srgbClr val="000000">
                <a:alpha val="35000"/>
              </a:srgbClr>
            </a:outerShdw>
            <a:reflection blurRad="6350" stA="50000" endA="300" endPos="90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5400" dirty="0" smtClean="0">
                <a:solidFill>
                  <a:srgbClr val="FFFFFF"/>
                </a:solidFill>
                <a:latin typeface="Impact" pitchFamily="34" charset="0"/>
              </a:rPr>
              <a:t>“ For the law having a</a:t>
            </a:r>
          </a:p>
          <a:p>
            <a:pPr algn="ctr" eaLnBrk="0" fontAlgn="base" hangingPunct="0">
              <a:spcBef>
                <a:spcPct val="0"/>
              </a:spcBef>
              <a:spcAft>
                <a:spcPct val="0"/>
              </a:spcAft>
              <a:defRPr/>
            </a:pPr>
            <a:r>
              <a:rPr lang="en-US" sz="5400" dirty="0" smtClean="0">
                <a:solidFill>
                  <a:srgbClr val="FFFFFF"/>
                </a:solidFill>
                <a:latin typeface="Impact" pitchFamily="34" charset="0"/>
              </a:rPr>
              <a:t> </a:t>
            </a:r>
            <a:r>
              <a:rPr lang="en-US" sz="5400" dirty="0" smtClean="0">
                <a:solidFill>
                  <a:srgbClr val="FFFF00"/>
                </a:solidFill>
                <a:latin typeface="Impact" pitchFamily="34" charset="0"/>
              </a:rPr>
              <a:t>shadow</a:t>
            </a:r>
            <a:r>
              <a:rPr lang="en-US" sz="5400" dirty="0" smtClean="0">
                <a:solidFill>
                  <a:srgbClr val="FFFFFF"/>
                </a:solidFill>
                <a:latin typeface="Impact" pitchFamily="34" charset="0"/>
              </a:rPr>
              <a:t>  of good things</a:t>
            </a:r>
          </a:p>
          <a:p>
            <a:pPr algn="ctr" eaLnBrk="0" fontAlgn="base" hangingPunct="0">
              <a:spcBef>
                <a:spcPct val="0"/>
              </a:spcBef>
              <a:spcAft>
                <a:spcPct val="0"/>
              </a:spcAft>
              <a:defRPr/>
            </a:pPr>
            <a:r>
              <a:rPr lang="en-US" sz="5400" dirty="0" smtClean="0">
                <a:solidFill>
                  <a:srgbClr val="FFFFFF"/>
                </a:solidFill>
                <a:latin typeface="Impact" pitchFamily="34" charset="0"/>
              </a:rPr>
              <a:t> to come ”</a:t>
            </a:r>
            <a:r>
              <a:rPr lang="en-US" sz="4400" kern="0" dirty="0" smtClean="0">
                <a:solidFill>
                  <a:srgbClr val="00B050"/>
                </a:solidFill>
                <a:latin typeface="Impact" pitchFamily="34" charset="0"/>
                <a:ea typeface="+mj-ea"/>
                <a:cs typeface="+mj-cs"/>
              </a:rPr>
              <a:t>       -</a:t>
            </a:r>
            <a:r>
              <a:rPr lang="en-US" sz="4400" kern="0" dirty="0" smtClean="0">
                <a:solidFill>
                  <a:srgbClr val="FFFF00"/>
                </a:solidFill>
                <a:latin typeface="Impact" pitchFamily="34" charset="0"/>
                <a:ea typeface="+mj-ea"/>
                <a:cs typeface="+mj-cs"/>
              </a:rPr>
              <a:t>Heb. 10.1</a:t>
            </a:r>
          </a:p>
        </p:txBody>
      </p:sp>
    </p:spTree>
    <p:extLst>
      <p:ext uri="{BB962C8B-B14F-4D97-AF65-F5344CB8AC3E}">
        <p14:creationId xmlns:p14="http://schemas.microsoft.com/office/powerpoint/2010/main" val="22652041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0" y="-152400"/>
            <a:ext cx="9144000" cy="7010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5123" name="Rectangle 3"/>
          <p:cNvSpPr>
            <a:spLocks noGrp="1" noChangeArrowheads="1"/>
          </p:cNvSpPr>
          <p:nvPr>
            <p:ph type="body" idx="1"/>
          </p:nvPr>
        </p:nvSpPr>
        <p:spPr>
          <a:xfrm>
            <a:off x="3962400" y="3429000"/>
            <a:ext cx="4876800" cy="1981200"/>
          </a:xfrm>
          <a:solidFill>
            <a:schemeClr val="tx2">
              <a:lumMod val="75000"/>
              <a:lumOff val="25000"/>
            </a:schemeClr>
          </a:solidFill>
          <a:ln/>
          <a:effectLst>
            <a:outerShdw blurRad="50800" dist="177800" dir="9540000" algn="tr" rotWithShape="0">
              <a:prstClr val="black">
                <a:alpha val="40000"/>
              </a:prstClr>
            </a:outerShdw>
          </a:effectLst>
          <a:scene3d>
            <a:camera prst="orthographicFront">
              <a:rot lat="0" lon="0" rev="0"/>
            </a:camera>
            <a:lightRig rig="harsh" dir="t">
              <a:rot lat="0" lon="0" rev="8400000"/>
            </a:lightRig>
          </a:scene3d>
          <a:sp3d prstMaterial="matte">
            <a:bevelT w="146050" h="63500" prst="angle"/>
            <a:bevelB w="63500" h="63500"/>
          </a:sp3d>
        </p:spPr>
        <p:style>
          <a:lnRef idx="0">
            <a:schemeClr val="accent6"/>
          </a:lnRef>
          <a:fillRef idx="3">
            <a:schemeClr val="accent6"/>
          </a:fillRef>
          <a:effectRef idx="3">
            <a:schemeClr val="accent6"/>
          </a:effectRef>
          <a:fontRef idx="minor">
            <a:schemeClr val="lt1"/>
          </a:fontRef>
        </p:style>
        <p:txBody>
          <a:bodyPr/>
          <a:lstStyle/>
          <a:p>
            <a:pPr algn="ctr">
              <a:lnSpc>
                <a:spcPct val="150000"/>
              </a:lnSpc>
              <a:buNone/>
            </a:pPr>
            <a:r>
              <a:rPr lang="en-US" sz="6600" b="1" dirty="0" smtClean="0">
                <a:solidFill>
                  <a:schemeClr val="bg1"/>
                </a:solidFill>
                <a:effectLst>
                  <a:outerShdw blurRad="38100" dist="38100" dir="2700000" algn="tl">
                    <a:srgbClr val="000000">
                      <a:alpha val="43137"/>
                    </a:srgbClr>
                  </a:outerShdw>
                </a:effectLst>
              </a:rPr>
              <a:t>Isaac</a:t>
            </a:r>
            <a:endParaRPr lang="en-US" sz="6600" b="1" dirty="0">
              <a:solidFill>
                <a:schemeClr val="bg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bwMode="auto">
          <a:xfrm>
            <a:off x="2057400" y="3352800"/>
            <a:ext cx="457200" cy="2819400"/>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139700" dist="127000" dir="10500000" sx="77000" sy="77000" kx="1200000" algn="br" rotWithShape="0">
              <a:schemeClr val="tx1">
                <a:lumMod val="65000"/>
                <a:lumOff val="35000"/>
              </a:schemeClr>
            </a:outerShdw>
          </a:effectLst>
          <a:scene3d>
            <a:camera prst="perspectiveContrastingRightFacing"/>
            <a:lightRig rig="threePt" dir="t"/>
          </a:scene3d>
          <a:sp3d>
            <a:bevelT h="127000"/>
            <a:bevelB w="0" h="1270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7" name="Rectangle 6"/>
          <p:cNvSpPr/>
          <p:nvPr/>
        </p:nvSpPr>
        <p:spPr bwMode="auto">
          <a:xfrm>
            <a:off x="1371600" y="3886200"/>
            <a:ext cx="1905000" cy="381000"/>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139700" dist="1257300" dir="9720000" sx="77000" sy="77000" kx="1200000" algn="br" rotWithShape="0">
              <a:schemeClr val="tx1">
                <a:lumMod val="65000"/>
                <a:lumOff val="35000"/>
              </a:schemeClr>
            </a:outerShdw>
          </a:effectLst>
          <a:scene3d>
            <a:camera prst="perspectiveContrastingRightFacing"/>
            <a:lightRig rig="threePt" dir="t"/>
          </a:scene3d>
          <a:sp3d>
            <a:bevelT h="127000"/>
            <a:bevelB w="0" h="1270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0" name="Rectangle 2"/>
          <p:cNvSpPr txBox="1">
            <a:spLocks noChangeArrowheads="1"/>
          </p:cNvSpPr>
          <p:nvPr/>
        </p:nvSpPr>
        <p:spPr bwMode="auto">
          <a:xfrm>
            <a:off x="304800" y="152400"/>
            <a:ext cx="8610600" cy="2286000"/>
          </a:xfrm>
          <a:prstGeom prst="rect">
            <a:avLst/>
          </a:prstGeom>
          <a:noFill/>
          <a:ln w="101600">
            <a:solidFill>
              <a:schemeClr val="bg1">
                <a:lumMod val="50000"/>
              </a:schemeClr>
            </a:solidFill>
            <a:miter lim="800000"/>
            <a:headEnd/>
            <a:tailEnd/>
          </a:ln>
          <a:effectLst>
            <a:outerShdw blurRad="50800" dist="127000" dir="8580000" algn="ctr" rotWithShape="0">
              <a:schemeClr val="tx1">
                <a:alpha val="45000"/>
              </a:schemeClr>
            </a:outerShdw>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5400" b="1" kern="0" smtClean="0">
                <a:solidFill>
                  <a:srgbClr val="000000"/>
                </a:solidFill>
                <a:latin typeface="Arial Black" pitchFamily="34" charset="0"/>
                <a:ea typeface="+mj-ea"/>
                <a:cs typeface="+mj-cs"/>
              </a:rPr>
              <a:t>O.T.</a:t>
            </a:r>
            <a:br>
              <a:rPr lang="en-US" sz="5400" b="1" kern="0" smtClean="0">
                <a:solidFill>
                  <a:srgbClr val="000000"/>
                </a:solidFill>
                <a:latin typeface="Arial Black" pitchFamily="34" charset="0"/>
                <a:ea typeface="+mj-ea"/>
                <a:cs typeface="+mj-cs"/>
              </a:rPr>
            </a:br>
            <a:r>
              <a:rPr lang="en-US" sz="5400" b="1" kern="0" smtClean="0">
                <a:solidFill>
                  <a:srgbClr val="000000"/>
                </a:solidFill>
                <a:latin typeface="Arial Black" pitchFamily="34" charset="0"/>
                <a:ea typeface="+mj-ea"/>
                <a:cs typeface="+mj-cs"/>
              </a:rPr>
              <a:t>foreshadows</a:t>
            </a:r>
            <a:endParaRPr lang="en-US" sz="5400" kern="0" dirty="0">
              <a:solidFill>
                <a:srgbClr val="000000"/>
              </a:solidFill>
              <a:latin typeface="Arial Black" pitchFamily="34" charset="0"/>
              <a:ea typeface="+mj-ea"/>
              <a:cs typeface="+mj-cs"/>
            </a:endParaRPr>
          </a:p>
        </p:txBody>
      </p:sp>
    </p:spTree>
    <p:extLst>
      <p:ext uri="{BB962C8B-B14F-4D97-AF65-F5344CB8AC3E}">
        <p14:creationId xmlns:p14="http://schemas.microsoft.com/office/powerpoint/2010/main" val="214799615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3600" b="1" i="1" dirty="0" smtClean="0">
                <a:solidFill>
                  <a:schemeClr val="bg1"/>
                </a:solidFill>
                <a:latin typeface="Calibri" pitchFamily="34" charset="0"/>
                <a:cs typeface="Calibri" pitchFamily="34" charset="0"/>
              </a:rPr>
              <a:t>Isaac  :   Jesus</a:t>
            </a:r>
            <a:br>
              <a:rPr lang="en-US" sz="3600" b="1" i="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endParaRPr lang="en-US" sz="6600" b="1" dirty="0">
              <a:solidFill>
                <a:schemeClr val="bg1"/>
              </a:solidFill>
              <a:latin typeface="Calibri" pitchFamily="34" charset="0"/>
              <a:cs typeface="Calibri" pitchFamily="34" charset="0"/>
            </a:endParaRPr>
          </a:p>
        </p:txBody>
      </p:sp>
      <p:sp>
        <p:nvSpPr>
          <p:cNvPr id="8" name="Rectangle 2"/>
          <p:cNvSpPr txBox="1">
            <a:spLocks noChangeArrowheads="1"/>
          </p:cNvSpPr>
          <p:nvPr/>
        </p:nvSpPr>
        <p:spPr bwMode="auto">
          <a:xfrm>
            <a:off x="0" y="838200"/>
            <a:ext cx="9144000" cy="685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“Take your son, your only son… whom you love”</a:t>
            </a:r>
          </a:p>
        </p:txBody>
      </p:sp>
      <p:sp>
        <p:nvSpPr>
          <p:cNvPr id="9" name="Rectangle 2"/>
          <p:cNvSpPr txBox="1">
            <a:spLocks noChangeArrowheads="1"/>
          </p:cNvSpPr>
          <p:nvPr/>
        </p:nvSpPr>
        <p:spPr bwMode="auto">
          <a:xfrm>
            <a:off x="0" y="1828800"/>
            <a:ext cx="9144000" cy="6096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offer him in sacrifice</a:t>
            </a:r>
          </a:p>
        </p:txBody>
      </p:sp>
      <p:sp>
        <p:nvSpPr>
          <p:cNvPr id="10" name="Rectangle 2"/>
          <p:cNvSpPr txBox="1">
            <a:spLocks noChangeArrowheads="1"/>
          </p:cNvSpPr>
          <p:nvPr/>
        </p:nvSpPr>
        <p:spPr bwMode="auto">
          <a:xfrm>
            <a:off x="0" y="2743200"/>
            <a:ext cx="9144000" cy="6096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Moriah (the only other ref.: 2Chr. 3.1 / Jerusalem)</a:t>
            </a:r>
          </a:p>
        </p:txBody>
      </p:sp>
      <p:sp>
        <p:nvSpPr>
          <p:cNvPr id="11" name="Rectangle 2"/>
          <p:cNvSpPr txBox="1">
            <a:spLocks noChangeArrowheads="1"/>
          </p:cNvSpPr>
          <p:nvPr/>
        </p:nvSpPr>
        <p:spPr bwMode="auto">
          <a:xfrm>
            <a:off x="0" y="5486400"/>
            <a:ext cx="9144000" cy="6096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“God will provide for himself the lamb.”</a:t>
            </a:r>
          </a:p>
        </p:txBody>
      </p:sp>
      <p:sp>
        <p:nvSpPr>
          <p:cNvPr id="12" name="Rectangle 2"/>
          <p:cNvSpPr txBox="1">
            <a:spLocks noChangeArrowheads="1"/>
          </p:cNvSpPr>
          <p:nvPr/>
        </p:nvSpPr>
        <p:spPr bwMode="auto">
          <a:xfrm>
            <a:off x="0" y="4572000"/>
            <a:ext cx="9144000" cy="6096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Received him back from death (cf. Heb. 11.19)</a:t>
            </a:r>
          </a:p>
        </p:txBody>
      </p:sp>
      <p:sp>
        <p:nvSpPr>
          <p:cNvPr id="21" name="Rectangle 2"/>
          <p:cNvSpPr txBox="1">
            <a:spLocks noChangeArrowheads="1"/>
          </p:cNvSpPr>
          <p:nvPr/>
        </p:nvSpPr>
        <p:spPr bwMode="auto">
          <a:xfrm>
            <a:off x="0" y="3657600"/>
            <a:ext cx="9144000" cy="6096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the son carried the wood</a:t>
            </a:r>
          </a:p>
        </p:txBody>
      </p:sp>
    </p:spTree>
    <p:extLst>
      <p:ext uri="{BB962C8B-B14F-4D97-AF65-F5344CB8AC3E}">
        <p14:creationId xmlns:p14="http://schemas.microsoft.com/office/powerpoint/2010/main" val="356098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1"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0" y="-152400"/>
            <a:ext cx="9144000" cy="7010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5123" name="Rectangle 3"/>
          <p:cNvSpPr>
            <a:spLocks noGrp="1" noChangeArrowheads="1"/>
          </p:cNvSpPr>
          <p:nvPr>
            <p:ph type="body" idx="1"/>
          </p:nvPr>
        </p:nvSpPr>
        <p:spPr>
          <a:xfrm>
            <a:off x="3962400" y="3429000"/>
            <a:ext cx="4876800" cy="1981200"/>
          </a:xfrm>
          <a:solidFill>
            <a:schemeClr val="tx2">
              <a:lumMod val="75000"/>
              <a:lumOff val="25000"/>
            </a:schemeClr>
          </a:solidFill>
          <a:ln/>
          <a:effectLst>
            <a:outerShdw blurRad="50800" dist="177800" dir="9540000" algn="tr" rotWithShape="0">
              <a:prstClr val="black">
                <a:alpha val="40000"/>
              </a:prstClr>
            </a:outerShdw>
          </a:effectLst>
          <a:scene3d>
            <a:camera prst="orthographicFront">
              <a:rot lat="0" lon="0" rev="0"/>
            </a:camera>
            <a:lightRig rig="harsh" dir="t">
              <a:rot lat="0" lon="0" rev="8400000"/>
            </a:lightRig>
          </a:scene3d>
          <a:sp3d prstMaterial="matte">
            <a:bevelT w="146050" h="63500" prst="angle"/>
            <a:bevelB w="63500" h="63500"/>
          </a:sp3d>
        </p:spPr>
        <p:style>
          <a:lnRef idx="0">
            <a:schemeClr val="accent6"/>
          </a:lnRef>
          <a:fillRef idx="3">
            <a:schemeClr val="accent6"/>
          </a:fillRef>
          <a:effectRef idx="3">
            <a:schemeClr val="accent6"/>
          </a:effectRef>
          <a:fontRef idx="minor">
            <a:schemeClr val="lt1"/>
          </a:fontRef>
        </p:style>
        <p:txBody>
          <a:bodyPr/>
          <a:lstStyle/>
          <a:p>
            <a:pPr algn="ctr">
              <a:lnSpc>
                <a:spcPct val="150000"/>
              </a:lnSpc>
              <a:buNone/>
            </a:pPr>
            <a:r>
              <a:rPr lang="en-US" sz="6600" b="1" dirty="0" smtClean="0">
                <a:solidFill>
                  <a:schemeClr val="bg1"/>
                </a:solidFill>
                <a:effectLst>
                  <a:outerShdw blurRad="38100" dist="38100" dir="2700000" algn="tl">
                    <a:srgbClr val="000000">
                      <a:alpha val="43137"/>
                    </a:srgbClr>
                  </a:outerShdw>
                </a:effectLst>
              </a:rPr>
              <a:t>Joseph</a:t>
            </a:r>
            <a:endParaRPr lang="en-US" sz="6600" b="1" dirty="0">
              <a:solidFill>
                <a:schemeClr val="bg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bwMode="auto">
          <a:xfrm>
            <a:off x="2057400" y="3352800"/>
            <a:ext cx="457200" cy="2819400"/>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139700" dist="127000" dir="10500000" sx="77000" sy="77000" kx="1200000" algn="br" rotWithShape="0">
              <a:schemeClr val="tx1">
                <a:lumMod val="65000"/>
                <a:lumOff val="35000"/>
              </a:schemeClr>
            </a:outerShdw>
          </a:effectLst>
          <a:scene3d>
            <a:camera prst="perspectiveContrastingRightFacing"/>
            <a:lightRig rig="threePt" dir="t"/>
          </a:scene3d>
          <a:sp3d>
            <a:bevelT h="127000"/>
            <a:bevelB w="0" h="1270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7" name="Rectangle 6"/>
          <p:cNvSpPr/>
          <p:nvPr/>
        </p:nvSpPr>
        <p:spPr bwMode="auto">
          <a:xfrm>
            <a:off x="1371600" y="3886200"/>
            <a:ext cx="1905000" cy="381000"/>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139700" dist="1257300" dir="9720000" sx="77000" sy="77000" kx="1200000" algn="br" rotWithShape="0">
              <a:schemeClr val="tx1">
                <a:lumMod val="65000"/>
                <a:lumOff val="35000"/>
              </a:schemeClr>
            </a:outerShdw>
          </a:effectLst>
          <a:scene3d>
            <a:camera prst="perspectiveContrastingRightFacing"/>
            <a:lightRig rig="threePt" dir="t"/>
          </a:scene3d>
          <a:sp3d>
            <a:bevelT h="127000"/>
            <a:bevelB w="0" h="1270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0" name="Rectangle 2"/>
          <p:cNvSpPr>
            <a:spLocks noGrp="1" noChangeArrowheads="1"/>
          </p:cNvSpPr>
          <p:nvPr>
            <p:ph type="title"/>
          </p:nvPr>
        </p:nvSpPr>
        <p:spPr>
          <a:xfrm>
            <a:off x="304800" y="152400"/>
            <a:ext cx="8610600" cy="2286000"/>
          </a:xfrm>
          <a:noFill/>
          <a:ln w="101600">
            <a:solidFill>
              <a:schemeClr val="bg1">
                <a:lumMod val="50000"/>
              </a:schemeClr>
            </a:solidFill>
          </a:ln>
          <a:effectLst>
            <a:outerShdw blurRad="50800" dist="127000" dir="8580000" algn="ctr" rotWithShape="0">
              <a:schemeClr val="tx1">
                <a:alpha val="45000"/>
              </a:schemeClr>
            </a:outerShdw>
          </a:effectLst>
        </p:spPr>
        <p:txBody>
          <a:bodyPr/>
          <a:lstStyle/>
          <a:p>
            <a:r>
              <a:rPr lang="en-US" sz="5400" b="1" dirty="0">
                <a:solidFill>
                  <a:schemeClr val="tx1"/>
                </a:solidFill>
                <a:latin typeface="Arial Black" pitchFamily="34" charset="0"/>
              </a:rPr>
              <a:t>O.T.</a:t>
            </a:r>
            <a:br>
              <a:rPr lang="en-US" sz="5400" b="1" dirty="0">
                <a:solidFill>
                  <a:schemeClr val="tx1"/>
                </a:solidFill>
                <a:latin typeface="Arial Black" pitchFamily="34" charset="0"/>
              </a:rPr>
            </a:br>
            <a:r>
              <a:rPr lang="en-US" sz="5400" b="1" dirty="0" smtClean="0">
                <a:solidFill>
                  <a:schemeClr val="tx1"/>
                </a:solidFill>
                <a:latin typeface="Arial Black" pitchFamily="34" charset="0"/>
              </a:rPr>
              <a:t>foreshadows</a:t>
            </a:r>
            <a:endParaRPr lang="en-US" sz="5400" dirty="0">
              <a:solidFill>
                <a:schemeClr val="tx1"/>
              </a:solidFill>
              <a:latin typeface="Arial Black" pitchFamily="34" charset="0"/>
            </a:endParaRPr>
          </a:p>
        </p:txBody>
      </p:sp>
    </p:spTree>
    <p:extLst>
      <p:ext uri="{BB962C8B-B14F-4D97-AF65-F5344CB8AC3E}">
        <p14:creationId xmlns:p14="http://schemas.microsoft.com/office/powerpoint/2010/main" val="22374151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3600" b="1" i="1" dirty="0" smtClean="0">
                <a:solidFill>
                  <a:schemeClr val="bg1"/>
                </a:solidFill>
                <a:latin typeface="Calibri" pitchFamily="34" charset="0"/>
                <a:cs typeface="Calibri" pitchFamily="34" charset="0"/>
              </a:rPr>
              <a:t>Joseph  :   Jesus</a:t>
            </a:r>
            <a:br>
              <a:rPr lang="en-US" sz="3600" b="1" i="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endParaRPr lang="en-US" sz="6600" b="1" dirty="0">
              <a:solidFill>
                <a:schemeClr val="bg1"/>
              </a:solidFill>
              <a:latin typeface="Calibri" pitchFamily="34" charset="0"/>
              <a:cs typeface="Calibri" pitchFamily="34" charset="0"/>
            </a:endParaRPr>
          </a:p>
        </p:txBody>
      </p:sp>
      <p:sp>
        <p:nvSpPr>
          <p:cNvPr id="8" name="Rectangle 2"/>
          <p:cNvSpPr txBox="1">
            <a:spLocks noChangeArrowheads="1"/>
          </p:cNvSpPr>
          <p:nvPr/>
        </p:nvSpPr>
        <p:spPr bwMode="auto">
          <a:xfrm>
            <a:off x="0" y="1828800"/>
            <a:ext cx="2971800" cy="1066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beloved son</a:t>
            </a:r>
          </a:p>
        </p:txBody>
      </p:sp>
      <p:sp>
        <p:nvSpPr>
          <p:cNvPr id="12" name="Rectangle 2"/>
          <p:cNvSpPr txBox="1">
            <a:spLocks noChangeArrowheads="1"/>
          </p:cNvSpPr>
          <p:nvPr/>
        </p:nvSpPr>
        <p:spPr bwMode="auto">
          <a:xfrm>
            <a:off x="0" y="4114800"/>
            <a:ext cx="2971800" cy="1066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stripped of colorful cloak</a:t>
            </a:r>
          </a:p>
        </p:txBody>
      </p:sp>
      <p:sp>
        <p:nvSpPr>
          <p:cNvPr id="13" name="Rectangle 2"/>
          <p:cNvSpPr txBox="1">
            <a:spLocks noChangeArrowheads="1"/>
          </p:cNvSpPr>
          <p:nvPr/>
        </p:nvSpPr>
        <p:spPr bwMode="auto">
          <a:xfrm>
            <a:off x="3048000" y="1828800"/>
            <a:ext cx="2971800" cy="1066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sold for silver</a:t>
            </a:r>
          </a:p>
        </p:txBody>
      </p:sp>
      <p:sp>
        <p:nvSpPr>
          <p:cNvPr id="14" name="Rectangle 2"/>
          <p:cNvSpPr txBox="1">
            <a:spLocks noChangeArrowheads="1"/>
          </p:cNvSpPr>
          <p:nvPr/>
        </p:nvSpPr>
        <p:spPr bwMode="auto">
          <a:xfrm>
            <a:off x="3048000" y="2971800"/>
            <a:ext cx="2971800" cy="1066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put into a hole in the ground</a:t>
            </a:r>
          </a:p>
        </p:txBody>
      </p:sp>
      <p:sp>
        <p:nvSpPr>
          <p:cNvPr id="15" name="Rectangle 2"/>
          <p:cNvSpPr txBox="1">
            <a:spLocks noChangeArrowheads="1"/>
          </p:cNvSpPr>
          <p:nvPr/>
        </p:nvSpPr>
        <p:spPr bwMode="auto">
          <a:xfrm>
            <a:off x="3048000" y="4114800"/>
            <a:ext cx="2971800" cy="1066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mourned as dead</a:t>
            </a:r>
          </a:p>
        </p:txBody>
      </p:sp>
      <p:sp>
        <p:nvSpPr>
          <p:cNvPr id="25" name="Rectangle 2"/>
          <p:cNvSpPr txBox="1">
            <a:spLocks noChangeArrowheads="1"/>
          </p:cNvSpPr>
          <p:nvPr/>
        </p:nvSpPr>
        <p:spPr bwMode="auto">
          <a:xfrm>
            <a:off x="6096000" y="2971800"/>
            <a:ext cx="2971800" cy="1066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meets 1</a:t>
            </a:r>
            <a:r>
              <a:rPr lang="en-US" sz="3600" b="1" kern="0" baseline="30000" dirty="0" smtClean="0">
                <a:solidFill>
                  <a:srgbClr val="000000"/>
                </a:solidFill>
                <a:latin typeface="Arial Narrow" pitchFamily="34" charset="0"/>
                <a:ea typeface="+mj-ea"/>
                <a:cs typeface="+mj-cs"/>
              </a:rPr>
              <a:t>st</a:t>
            </a:r>
            <a:r>
              <a:rPr lang="en-US" sz="3600" b="1" kern="0" dirty="0" smtClean="0">
                <a:solidFill>
                  <a:srgbClr val="000000"/>
                </a:solidFill>
                <a:latin typeface="Arial Narrow" pitchFamily="34" charset="0"/>
                <a:ea typeface="+mj-ea"/>
                <a:cs typeface="+mj-cs"/>
              </a:rPr>
              <a:t> w/ 10 then w/ all 11</a:t>
            </a:r>
          </a:p>
        </p:txBody>
      </p:sp>
      <p:sp>
        <p:nvSpPr>
          <p:cNvPr id="28" name="Rectangle 2"/>
          <p:cNvSpPr txBox="1">
            <a:spLocks noChangeArrowheads="1"/>
          </p:cNvSpPr>
          <p:nvPr/>
        </p:nvSpPr>
        <p:spPr bwMode="auto">
          <a:xfrm>
            <a:off x="6096000" y="4114800"/>
            <a:ext cx="2971800" cy="1066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thought dead, seen alive</a:t>
            </a:r>
          </a:p>
        </p:txBody>
      </p:sp>
      <p:sp>
        <p:nvSpPr>
          <p:cNvPr id="23" name="Rectangle 2"/>
          <p:cNvSpPr txBox="1">
            <a:spLocks noChangeArrowheads="1"/>
          </p:cNvSpPr>
          <p:nvPr/>
        </p:nvSpPr>
        <p:spPr bwMode="auto">
          <a:xfrm>
            <a:off x="6096000" y="1828800"/>
            <a:ext cx="2971800" cy="1066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rises to right hand of power</a:t>
            </a:r>
          </a:p>
        </p:txBody>
      </p:sp>
      <p:sp>
        <p:nvSpPr>
          <p:cNvPr id="18" name="Rectangle 2"/>
          <p:cNvSpPr txBox="1">
            <a:spLocks noChangeArrowheads="1"/>
          </p:cNvSpPr>
          <p:nvPr/>
        </p:nvSpPr>
        <p:spPr bwMode="auto">
          <a:xfrm>
            <a:off x="0" y="2971800"/>
            <a:ext cx="2971800" cy="1066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desired </a:t>
            </a:r>
          </a:p>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to kill him</a:t>
            </a:r>
          </a:p>
        </p:txBody>
      </p:sp>
    </p:spTree>
    <p:extLst>
      <p:ext uri="{BB962C8B-B14F-4D97-AF65-F5344CB8AC3E}">
        <p14:creationId xmlns:p14="http://schemas.microsoft.com/office/powerpoint/2010/main" val="41889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5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25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P spid="25" grpId="0" animBg="1"/>
      <p:bldP spid="28" grpId="0" animBg="1"/>
      <p:bldP spid="23" grpId="0" animBg="1"/>
      <p:bldP spid="18"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0" y="-152400"/>
            <a:ext cx="9144000" cy="7010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5123" name="Rectangle 3"/>
          <p:cNvSpPr>
            <a:spLocks noGrp="1" noChangeArrowheads="1"/>
          </p:cNvSpPr>
          <p:nvPr>
            <p:ph type="body" idx="1"/>
          </p:nvPr>
        </p:nvSpPr>
        <p:spPr>
          <a:xfrm>
            <a:off x="3962400" y="3429000"/>
            <a:ext cx="4876800" cy="1981200"/>
          </a:xfrm>
          <a:solidFill>
            <a:schemeClr val="tx2">
              <a:lumMod val="75000"/>
              <a:lumOff val="25000"/>
            </a:schemeClr>
          </a:solidFill>
          <a:ln/>
          <a:effectLst>
            <a:outerShdw blurRad="50800" dist="177800" dir="9540000" algn="tr" rotWithShape="0">
              <a:prstClr val="black">
                <a:alpha val="40000"/>
              </a:prstClr>
            </a:outerShdw>
          </a:effectLst>
          <a:scene3d>
            <a:camera prst="orthographicFront">
              <a:rot lat="0" lon="0" rev="0"/>
            </a:camera>
            <a:lightRig rig="harsh" dir="t">
              <a:rot lat="0" lon="0" rev="8400000"/>
            </a:lightRig>
          </a:scene3d>
          <a:sp3d prstMaterial="matte">
            <a:bevelT w="146050" h="63500" prst="angle"/>
            <a:bevelB w="63500" h="63500"/>
          </a:sp3d>
        </p:spPr>
        <p:style>
          <a:lnRef idx="0">
            <a:schemeClr val="accent6"/>
          </a:lnRef>
          <a:fillRef idx="3">
            <a:schemeClr val="accent6"/>
          </a:fillRef>
          <a:effectRef idx="3">
            <a:schemeClr val="accent6"/>
          </a:effectRef>
          <a:fontRef idx="minor">
            <a:schemeClr val="lt1"/>
          </a:fontRef>
        </p:style>
        <p:txBody>
          <a:bodyPr/>
          <a:lstStyle/>
          <a:p>
            <a:pPr algn="ctr">
              <a:lnSpc>
                <a:spcPct val="150000"/>
              </a:lnSpc>
              <a:buNone/>
            </a:pPr>
            <a:r>
              <a:rPr lang="en-US" sz="6600" b="1" dirty="0" smtClean="0">
                <a:solidFill>
                  <a:schemeClr val="bg1"/>
                </a:solidFill>
                <a:effectLst>
                  <a:outerShdw blurRad="38100" dist="38100" dir="2700000" algn="tl">
                    <a:srgbClr val="000000">
                      <a:alpha val="43137"/>
                    </a:srgbClr>
                  </a:outerShdw>
                </a:effectLst>
              </a:rPr>
              <a:t>Jonah</a:t>
            </a:r>
            <a:endParaRPr lang="en-US" sz="6600" b="1" dirty="0">
              <a:solidFill>
                <a:schemeClr val="bg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bwMode="auto">
          <a:xfrm>
            <a:off x="2057400" y="3352800"/>
            <a:ext cx="457200" cy="2819400"/>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139700" dist="127000" dir="10500000" sx="77000" sy="77000" kx="1200000" algn="br" rotWithShape="0">
              <a:schemeClr val="tx1">
                <a:lumMod val="65000"/>
                <a:lumOff val="35000"/>
              </a:schemeClr>
            </a:outerShdw>
          </a:effectLst>
          <a:scene3d>
            <a:camera prst="perspectiveContrastingRightFacing"/>
            <a:lightRig rig="threePt" dir="t"/>
          </a:scene3d>
          <a:sp3d>
            <a:bevelT h="127000"/>
            <a:bevelB w="0" h="1270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7" name="Rectangle 6"/>
          <p:cNvSpPr/>
          <p:nvPr/>
        </p:nvSpPr>
        <p:spPr bwMode="auto">
          <a:xfrm>
            <a:off x="1371600" y="3886200"/>
            <a:ext cx="1905000" cy="381000"/>
          </a:xfrm>
          <a:prstGeom prst="rect">
            <a:avLst/>
          </a:prstGeom>
          <a:solidFill>
            <a:schemeClr val="tx1">
              <a:lumMod val="65000"/>
              <a:lumOff val="35000"/>
            </a:schemeClr>
          </a:solidFill>
          <a:ln w="9525" cap="flat" cmpd="sng" algn="ctr">
            <a:noFill/>
            <a:prstDash val="solid"/>
            <a:round/>
            <a:headEnd type="none" w="med" len="med"/>
            <a:tailEnd type="none" w="med" len="med"/>
          </a:ln>
          <a:effectLst>
            <a:outerShdw blurRad="139700" dist="1257300" dir="9720000" sx="77000" sy="77000" kx="1200000" algn="br" rotWithShape="0">
              <a:schemeClr val="tx1">
                <a:lumMod val="65000"/>
                <a:lumOff val="35000"/>
              </a:schemeClr>
            </a:outerShdw>
          </a:effectLst>
          <a:scene3d>
            <a:camera prst="perspectiveContrastingRightFacing"/>
            <a:lightRig rig="threePt" dir="t"/>
          </a:scene3d>
          <a:sp3d>
            <a:bevelT h="127000"/>
            <a:bevelB w="0" h="1270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0" name="Rectangle 2"/>
          <p:cNvSpPr>
            <a:spLocks noGrp="1" noChangeArrowheads="1"/>
          </p:cNvSpPr>
          <p:nvPr>
            <p:ph type="title"/>
          </p:nvPr>
        </p:nvSpPr>
        <p:spPr>
          <a:xfrm>
            <a:off x="304800" y="152400"/>
            <a:ext cx="8610600" cy="2286000"/>
          </a:xfrm>
          <a:noFill/>
          <a:ln w="101600">
            <a:solidFill>
              <a:schemeClr val="bg1">
                <a:lumMod val="50000"/>
              </a:schemeClr>
            </a:solidFill>
          </a:ln>
          <a:effectLst>
            <a:outerShdw blurRad="50800" dist="127000" dir="8580000" algn="ctr" rotWithShape="0">
              <a:schemeClr val="tx1">
                <a:alpha val="45000"/>
              </a:schemeClr>
            </a:outerShdw>
          </a:effectLst>
        </p:spPr>
        <p:txBody>
          <a:bodyPr/>
          <a:lstStyle/>
          <a:p>
            <a:r>
              <a:rPr lang="en-US" sz="5400" b="1" dirty="0">
                <a:solidFill>
                  <a:schemeClr val="tx1"/>
                </a:solidFill>
                <a:latin typeface="Arial Black" pitchFamily="34" charset="0"/>
              </a:rPr>
              <a:t>O.T.</a:t>
            </a:r>
            <a:br>
              <a:rPr lang="en-US" sz="5400" b="1" dirty="0">
                <a:solidFill>
                  <a:schemeClr val="tx1"/>
                </a:solidFill>
                <a:latin typeface="Arial Black" pitchFamily="34" charset="0"/>
              </a:rPr>
            </a:br>
            <a:r>
              <a:rPr lang="en-US" sz="5400" b="1" dirty="0" smtClean="0">
                <a:solidFill>
                  <a:schemeClr val="tx1"/>
                </a:solidFill>
                <a:latin typeface="Arial Black" pitchFamily="34" charset="0"/>
              </a:rPr>
              <a:t>foreshadows</a:t>
            </a:r>
            <a:endParaRPr lang="en-US" sz="5400" dirty="0">
              <a:solidFill>
                <a:schemeClr val="tx1"/>
              </a:solidFill>
              <a:latin typeface="Arial Black" pitchFamily="34" charset="0"/>
            </a:endParaRPr>
          </a:p>
        </p:txBody>
      </p:sp>
    </p:spTree>
    <p:extLst>
      <p:ext uri="{BB962C8B-B14F-4D97-AF65-F5344CB8AC3E}">
        <p14:creationId xmlns:p14="http://schemas.microsoft.com/office/powerpoint/2010/main" val="27823983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3600" b="1" i="1" dirty="0" smtClean="0">
                <a:solidFill>
                  <a:schemeClr val="bg1"/>
                </a:solidFill>
                <a:latin typeface="Calibri" pitchFamily="34" charset="0"/>
                <a:cs typeface="Calibri" pitchFamily="34" charset="0"/>
              </a:rPr>
              <a:t>Jonah  :   Jesus</a:t>
            </a:r>
            <a:br>
              <a:rPr lang="en-US" sz="3600" b="1" i="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r>
              <a:rPr lang="en-US" sz="6600" b="1" dirty="0" smtClean="0">
                <a:solidFill>
                  <a:schemeClr val="bg1"/>
                </a:solidFill>
                <a:latin typeface="Calibri" pitchFamily="34" charset="0"/>
                <a:cs typeface="Calibri" pitchFamily="34" charset="0"/>
              </a:rPr>
              <a:t/>
            </a:r>
            <a:br>
              <a:rPr lang="en-US" sz="6600" b="1" dirty="0" smtClean="0">
                <a:solidFill>
                  <a:schemeClr val="bg1"/>
                </a:solidFill>
                <a:latin typeface="Calibri" pitchFamily="34" charset="0"/>
                <a:cs typeface="Calibri" pitchFamily="34" charset="0"/>
              </a:rPr>
            </a:br>
            <a:endParaRPr lang="en-US" sz="6600" b="1" dirty="0">
              <a:solidFill>
                <a:schemeClr val="bg1"/>
              </a:solidFill>
              <a:latin typeface="Calibri" pitchFamily="34" charset="0"/>
              <a:cs typeface="Calibri" pitchFamily="34" charset="0"/>
            </a:endParaRPr>
          </a:p>
        </p:txBody>
      </p:sp>
      <p:sp>
        <p:nvSpPr>
          <p:cNvPr id="8" name="Rectangle 2"/>
          <p:cNvSpPr txBox="1">
            <a:spLocks noChangeArrowheads="1"/>
          </p:cNvSpPr>
          <p:nvPr/>
        </p:nvSpPr>
        <p:spPr bwMode="auto">
          <a:xfrm>
            <a:off x="0" y="685800"/>
            <a:ext cx="9144000" cy="685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light to the gentiles</a:t>
            </a:r>
          </a:p>
        </p:txBody>
      </p:sp>
      <p:sp>
        <p:nvSpPr>
          <p:cNvPr id="9" name="Rectangle 2"/>
          <p:cNvSpPr txBox="1">
            <a:spLocks noChangeArrowheads="1"/>
          </p:cNvSpPr>
          <p:nvPr/>
        </p:nvSpPr>
        <p:spPr bwMode="auto">
          <a:xfrm>
            <a:off x="0" y="2133600"/>
            <a:ext cx="9144000" cy="6096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asleep in the boat</a:t>
            </a:r>
          </a:p>
        </p:txBody>
      </p:sp>
      <p:sp>
        <p:nvSpPr>
          <p:cNvPr id="10" name="Rectangle 2"/>
          <p:cNvSpPr txBox="1">
            <a:spLocks noChangeArrowheads="1"/>
          </p:cNvSpPr>
          <p:nvPr/>
        </p:nvSpPr>
        <p:spPr bwMode="auto">
          <a:xfrm>
            <a:off x="0" y="1447800"/>
            <a:ext cx="9144000" cy="6096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lives threatened by storm on the sea</a:t>
            </a:r>
          </a:p>
        </p:txBody>
      </p:sp>
      <p:sp>
        <p:nvSpPr>
          <p:cNvPr id="11" name="Rectangle 2"/>
          <p:cNvSpPr txBox="1">
            <a:spLocks noChangeArrowheads="1"/>
          </p:cNvSpPr>
          <p:nvPr/>
        </p:nvSpPr>
        <p:spPr bwMode="auto">
          <a:xfrm>
            <a:off x="0" y="3581400"/>
            <a:ext cx="9144000" cy="6096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calmed the sea</a:t>
            </a:r>
          </a:p>
        </p:txBody>
      </p:sp>
      <p:sp>
        <p:nvSpPr>
          <p:cNvPr id="12" name="Rectangle 2"/>
          <p:cNvSpPr txBox="1">
            <a:spLocks noChangeArrowheads="1"/>
          </p:cNvSpPr>
          <p:nvPr/>
        </p:nvSpPr>
        <p:spPr bwMode="auto">
          <a:xfrm>
            <a:off x="0" y="4267200"/>
            <a:ext cx="9144000" cy="7620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swallowed up and entombed</a:t>
            </a:r>
          </a:p>
        </p:txBody>
      </p:sp>
      <p:sp>
        <p:nvSpPr>
          <p:cNvPr id="21" name="Rectangle 2"/>
          <p:cNvSpPr txBox="1">
            <a:spLocks noChangeArrowheads="1"/>
          </p:cNvSpPr>
          <p:nvPr/>
        </p:nvSpPr>
        <p:spPr bwMode="auto">
          <a:xfrm>
            <a:off x="0" y="2819400"/>
            <a:ext cx="9144000" cy="6858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offers self to save others</a:t>
            </a:r>
          </a:p>
        </p:txBody>
      </p:sp>
      <p:sp>
        <p:nvSpPr>
          <p:cNvPr id="13" name="Rectangle 2"/>
          <p:cNvSpPr txBox="1">
            <a:spLocks noChangeArrowheads="1"/>
          </p:cNvSpPr>
          <p:nvPr/>
        </p:nvSpPr>
        <p:spPr bwMode="auto">
          <a:xfrm>
            <a:off x="0" y="5105400"/>
            <a:ext cx="9144000" cy="7620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raised on the third day</a:t>
            </a:r>
          </a:p>
        </p:txBody>
      </p:sp>
      <p:sp>
        <p:nvSpPr>
          <p:cNvPr id="14" name="Rectangle 2"/>
          <p:cNvSpPr txBox="1">
            <a:spLocks noChangeArrowheads="1"/>
          </p:cNvSpPr>
          <p:nvPr/>
        </p:nvSpPr>
        <p:spPr bwMode="auto">
          <a:xfrm>
            <a:off x="0" y="5943600"/>
            <a:ext cx="9144000" cy="762000"/>
          </a:xfrm>
          <a:prstGeom prst="rect">
            <a:avLst/>
          </a:prstGeom>
          <a:solidFill>
            <a:srgbClr val="92D050"/>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3600" b="1" kern="0" dirty="0" smtClean="0">
                <a:solidFill>
                  <a:srgbClr val="000000"/>
                </a:solidFill>
                <a:latin typeface="Arial Narrow" pitchFamily="34" charset="0"/>
                <a:ea typeface="+mj-ea"/>
                <a:cs typeface="+mj-cs"/>
              </a:rPr>
              <a:t>Luke 24.44-46;   Matt. 12.39-40</a:t>
            </a:r>
          </a:p>
        </p:txBody>
      </p:sp>
    </p:spTree>
    <p:extLst>
      <p:ext uri="{BB962C8B-B14F-4D97-AF65-F5344CB8AC3E}">
        <p14:creationId xmlns:p14="http://schemas.microsoft.com/office/powerpoint/2010/main" val="1623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5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1" grpId="0" animBg="1"/>
      <p:bldP spid="13" grpId="0" animBg="1"/>
      <p:bldP spid="14"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endParaRPr lang="en-US" dirty="0"/>
          </a:p>
        </p:txBody>
      </p:sp>
      <p:sp>
        <p:nvSpPr>
          <p:cNvPr id="5" name="Rectangle 2"/>
          <p:cNvSpPr txBox="1">
            <a:spLocks noChangeArrowheads="1"/>
          </p:cNvSpPr>
          <p:nvPr/>
        </p:nvSpPr>
        <p:spPr bwMode="auto">
          <a:xfrm>
            <a:off x="0" y="0"/>
            <a:ext cx="9144000" cy="3581400"/>
          </a:xfrm>
          <a:prstGeom prst="rect">
            <a:avLst/>
          </a:prstGeom>
          <a:noFill/>
          <a:ln>
            <a:headEnd/>
            <a:tailEnd/>
          </a:ln>
          <a:effectLst>
            <a:outerShdw blurRad="40000" dist="23000" dir="5400000" rotWithShape="0">
              <a:srgbClr val="000000">
                <a:alpha val="35000"/>
              </a:srgbClr>
            </a:outerShdw>
            <a:reflection blurRad="6350" stA="50000" endA="300" endPos="90000" dir="5400000" sy="-100000" algn="bl" rotWithShape="0"/>
          </a:effectLst>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endParaRPr lang="en-US" sz="4400" kern="0" dirty="0" smtClean="0">
              <a:solidFill>
                <a:srgbClr val="00B050"/>
              </a:solidFill>
              <a:latin typeface="Impact" pitchFamily="34" charset="0"/>
              <a:ea typeface="+mj-ea"/>
              <a:cs typeface="+mj-cs"/>
            </a:endParaRPr>
          </a:p>
        </p:txBody>
      </p:sp>
      <p:pic>
        <p:nvPicPr>
          <p:cNvPr id="35842" name="Picture 2"/>
          <p:cNvPicPr>
            <a:picLocks noChangeAspect="1" noChangeArrowheads="1"/>
          </p:cNvPicPr>
          <p:nvPr/>
        </p:nvPicPr>
        <p:blipFill>
          <a:blip r:embed="rId2" cstate="print"/>
          <a:srcRect/>
          <a:stretch>
            <a:fillRect/>
          </a:stretch>
        </p:blipFill>
        <p:spPr bwMode="auto">
          <a:xfrm>
            <a:off x="0" y="2243240"/>
            <a:ext cx="9144000" cy="1414360"/>
          </a:xfrm>
          <a:prstGeom prst="rect">
            <a:avLst/>
          </a:prstGeom>
          <a:noFill/>
          <a:ln w="9525">
            <a:noFill/>
            <a:miter lim="800000"/>
            <a:headEnd/>
            <a:tailEnd/>
          </a:ln>
        </p:spPr>
      </p:pic>
      <p:sp>
        <p:nvSpPr>
          <p:cNvPr id="7" name="Rectangle 6"/>
          <p:cNvSpPr/>
          <p:nvPr/>
        </p:nvSpPr>
        <p:spPr bwMode="auto">
          <a:xfrm>
            <a:off x="3657600" y="5867400"/>
            <a:ext cx="5486400" cy="990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fontAlgn="base" hangingPunct="0">
              <a:spcBef>
                <a:spcPct val="0"/>
              </a:spcBef>
              <a:spcAft>
                <a:spcPct val="0"/>
              </a:spcAft>
            </a:pPr>
            <a:r>
              <a:rPr lang="en-US" sz="2000" u="sng" dirty="0" smtClean="0">
                <a:solidFill>
                  <a:srgbClr val="FFFFFF"/>
                </a:solidFill>
                <a:latin typeface="Arial Narrow" pitchFamily="34" charset="0"/>
              </a:rPr>
              <a:t>Writing and Selling Your Mystery Novel</a:t>
            </a:r>
            <a:r>
              <a:rPr lang="en-US" sz="2000" dirty="0" smtClean="0">
                <a:solidFill>
                  <a:srgbClr val="FFFFFF"/>
                </a:solidFill>
                <a:latin typeface="Arial Narrow" pitchFamily="34" charset="0"/>
              </a:rPr>
              <a:t>  </a:t>
            </a:r>
          </a:p>
          <a:p>
            <a:pPr algn="r" eaLnBrk="0" fontAlgn="base" hangingPunct="0">
              <a:spcBef>
                <a:spcPct val="0"/>
              </a:spcBef>
              <a:spcAft>
                <a:spcPct val="0"/>
              </a:spcAft>
            </a:pPr>
            <a:r>
              <a:rPr lang="en-US" sz="2000" dirty="0" smtClean="0">
                <a:solidFill>
                  <a:srgbClr val="FFFFFF"/>
                </a:solidFill>
                <a:latin typeface="Arial Narrow" pitchFamily="34" charset="0"/>
              </a:rPr>
              <a:t>     by </a:t>
            </a:r>
            <a:r>
              <a:rPr lang="en-US" sz="2000" dirty="0" err="1" smtClean="0">
                <a:solidFill>
                  <a:srgbClr val="FFFFFF"/>
                </a:solidFill>
                <a:latin typeface="Arial Narrow" pitchFamily="34" charset="0"/>
              </a:rPr>
              <a:t>Hallie</a:t>
            </a:r>
            <a:r>
              <a:rPr lang="en-US" sz="2000" dirty="0" smtClean="0">
                <a:solidFill>
                  <a:srgbClr val="FFFFFF"/>
                </a:solidFill>
                <a:latin typeface="Arial Narrow" pitchFamily="34" charset="0"/>
              </a:rPr>
              <a:t> </a:t>
            </a:r>
            <a:r>
              <a:rPr lang="en-US" sz="2000" dirty="0" err="1" smtClean="0">
                <a:solidFill>
                  <a:srgbClr val="FFFFFF"/>
                </a:solidFill>
                <a:latin typeface="Arial Narrow" pitchFamily="34" charset="0"/>
              </a:rPr>
              <a:t>Ephron</a:t>
            </a:r>
            <a:r>
              <a:rPr lang="en-US" sz="2000" dirty="0" smtClean="0">
                <a:solidFill>
                  <a:srgbClr val="FFFFFF"/>
                </a:solidFill>
                <a:latin typeface="Arial Narrow" pitchFamily="34" charset="0"/>
              </a:rPr>
              <a:t>      F&amp;W publ.  p. 167</a:t>
            </a:r>
          </a:p>
        </p:txBody>
      </p:sp>
    </p:spTree>
    <p:extLst>
      <p:ext uri="{BB962C8B-B14F-4D97-AF65-F5344CB8AC3E}">
        <p14:creationId xmlns:p14="http://schemas.microsoft.com/office/powerpoint/2010/main" val="1525065626"/>
      </p:ext>
    </p:extLst>
  </p:cSld>
  <p:clrMapOvr>
    <a:masterClrMapping/>
  </p:clrMapOvr>
  <p:transition>
    <p:wipe di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smtClean="0">
                <a:solidFill>
                  <a:schemeClr val="bg1"/>
                </a:solidFill>
                <a:latin typeface="Narkisim" pitchFamily="34" charset="-79"/>
                <a:cs typeface="Narkisim" pitchFamily="34" charset="-79"/>
              </a:rPr>
              <a:t>2PETER</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1:19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JOHN</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5:39</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ACTS</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3.19-26</a:t>
            </a:r>
            <a:endParaRPr lang="en-US" sz="4800" dirty="0">
              <a:solidFill>
                <a:srgbClr val="FFFF00"/>
              </a:solidFill>
              <a:latin typeface="Narkisim" pitchFamily="34" charset="-79"/>
              <a:cs typeface="Narkisim" pitchFamily="34" charset="-79"/>
            </a:endParaRPr>
          </a:p>
        </p:txBody>
      </p:sp>
    </p:spTree>
    <p:extLst>
      <p:ext uri="{BB962C8B-B14F-4D97-AF65-F5344CB8AC3E}">
        <p14:creationId xmlns:p14="http://schemas.microsoft.com/office/powerpoint/2010/main" val="198076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rmAutofit/>
          </a:bodyPr>
          <a:lstStyle/>
          <a:p>
            <a:r>
              <a:rPr lang="en-US" sz="3600" b="1" dirty="0" smtClean="0"/>
              <a:t>evidence based faith:    </a:t>
            </a:r>
            <a:r>
              <a:rPr lang="en-US" sz="3600" b="1" dirty="0" smtClean="0">
                <a:latin typeface="Arial Black" pitchFamily="34" charset="0"/>
              </a:rPr>
              <a:t>JOHN 5:31-39</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endParaRPr lang="en-US" sz="3600" dirty="0">
              <a:latin typeface="+mn-lt"/>
            </a:endParaRPr>
          </a:p>
        </p:txBody>
      </p:sp>
      <p:sp>
        <p:nvSpPr>
          <p:cNvPr id="3" name="Rectangle 2"/>
          <p:cNvSpPr/>
          <p:nvPr/>
        </p:nvSpPr>
        <p:spPr>
          <a:xfrm>
            <a:off x="0" y="3581400"/>
            <a:ext cx="9144000" cy="228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rot="16200000">
            <a:off x="-247650" y="1200150"/>
            <a:ext cx="2667000" cy="17907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dirty="0" smtClean="0">
                <a:solidFill>
                  <a:prstClr val="black"/>
                </a:solidFill>
                <a:latin typeface="Arial Black" pitchFamily="34" charset="0"/>
              </a:rPr>
              <a:t>unseen</a:t>
            </a:r>
            <a:endParaRPr lang="en-US" sz="4000" dirty="0">
              <a:solidFill>
                <a:prstClr val="black"/>
              </a:solidFill>
              <a:latin typeface="Arial Black" pitchFamily="34" charset="0"/>
            </a:endParaRPr>
          </a:p>
        </p:txBody>
      </p:sp>
      <p:sp>
        <p:nvSpPr>
          <p:cNvPr id="10" name="Rounded Rectangle 9"/>
          <p:cNvSpPr/>
          <p:nvPr/>
        </p:nvSpPr>
        <p:spPr>
          <a:xfrm>
            <a:off x="2057400" y="3886200"/>
            <a:ext cx="2286000" cy="2971800"/>
          </a:xfrm>
          <a:prstGeom prst="roundRect">
            <a:avLst/>
          </a:prstGeom>
          <a:solidFill>
            <a:schemeClr val="tx1">
              <a:lumMod val="85000"/>
              <a:lumOff val="15000"/>
            </a:schemeClr>
          </a:solidFill>
          <a:ln>
            <a:solidFill>
              <a:schemeClr val="tx1"/>
            </a:solidFill>
          </a:ln>
          <a:effectLst>
            <a:innerShdw blurRad="215900" dist="63500" dir="69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Kartika" pitchFamily="18" charset="0"/>
                <a:cs typeface="Kartika" pitchFamily="18" charset="0"/>
              </a:rPr>
              <a:t>witness of </a:t>
            </a:r>
          </a:p>
          <a:p>
            <a:pPr algn="ctr"/>
            <a:r>
              <a:rPr lang="en-US" sz="4000" b="1" dirty="0" smtClean="0">
                <a:solidFill>
                  <a:schemeClr val="bg1"/>
                </a:solidFill>
                <a:latin typeface="Kartika" pitchFamily="18" charset="0"/>
                <a:cs typeface="Kartika" pitchFamily="18" charset="0"/>
              </a:rPr>
              <a:t>John</a:t>
            </a:r>
            <a:endParaRPr lang="en-US" sz="4000" b="1" dirty="0">
              <a:solidFill>
                <a:schemeClr val="bg1"/>
              </a:solidFill>
              <a:latin typeface="Kartika" pitchFamily="18" charset="0"/>
              <a:cs typeface="Kartika" pitchFamily="18" charset="0"/>
            </a:endParaRPr>
          </a:p>
        </p:txBody>
      </p:sp>
      <p:sp>
        <p:nvSpPr>
          <p:cNvPr id="15" name="Rounded Rectangle 14"/>
          <p:cNvSpPr/>
          <p:nvPr/>
        </p:nvSpPr>
        <p:spPr>
          <a:xfrm>
            <a:off x="2133600" y="762000"/>
            <a:ext cx="6781800" cy="2667000"/>
          </a:xfrm>
          <a:prstGeom prst="roundRect">
            <a:avLst>
              <a:gd name="adj" fmla="val 12635"/>
            </a:avLst>
          </a:prstGeom>
          <a:solidFill>
            <a:schemeClr val="bg1"/>
          </a:solidFill>
          <a:ln>
            <a:solidFill>
              <a:schemeClr val="tx1"/>
            </a:solidFill>
          </a:ln>
          <a:effectLst>
            <a:innerShdw blurRad="215900" dist="63500" dir="69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prstClr val="black"/>
                </a:solidFill>
                <a:latin typeface="Arial Black" pitchFamily="34" charset="0"/>
              </a:rPr>
              <a:t>inner identity</a:t>
            </a:r>
            <a:endParaRPr lang="en-US" sz="3600" dirty="0">
              <a:solidFill>
                <a:prstClr val="black"/>
              </a:solidFill>
              <a:latin typeface="Arial Black" pitchFamily="34" charset="0"/>
            </a:endParaRPr>
          </a:p>
        </p:txBody>
      </p:sp>
      <p:sp>
        <p:nvSpPr>
          <p:cNvPr id="16" name="Rounded Rectangle 15"/>
          <p:cNvSpPr/>
          <p:nvPr/>
        </p:nvSpPr>
        <p:spPr>
          <a:xfrm>
            <a:off x="4343400" y="3886200"/>
            <a:ext cx="2362200" cy="2971800"/>
          </a:xfrm>
          <a:prstGeom prst="roundRect">
            <a:avLst/>
          </a:prstGeom>
          <a:solidFill>
            <a:schemeClr val="tx1">
              <a:lumMod val="85000"/>
              <a:lumOff val="15000"/>
            </a:schemeClr>
          </a:solidFill>
          <a:ln>
            <a:solidFill>
              <a:schemeClr val="tx1"/>
            </a:solidFill>
          </a:ln>
          <a:effectLst>
            <a:innerShdw blurRad="215900" dist="63500" dir="69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Kartika" pitchFamily="18" charset="0"/>
                <a:cs typeface="Kartika" pitchFamily="18" charset="0"/>
              </a:rPr>
              <a:t>witness of works</a:t>
            </a:r>
            <a:endParaRPr lang="en-US" sz="4000" b="1" dirty="0">
              <a:solidFill>
                <a:schemeClr val="bg1"/>
              </a:solidFill>
              <a:latin typeface="Kartika" pitchFamily="18" charset="0"/>
              <a:cs typeface="Kartika" pitchFamily="18" charset="0"/>
            </a:endParaRPr>
          </a:p>
        </p:txBody>
      </p:sp>
      <p:sp>
        <p:nvSpPr>
          <p:cNvPr id="17" name="Rounded Rectangle 16"/>
          <p:cNvSpPr/>
          <p:nvPr/>
        </p:nvSpPr>
        <p:spPr>
          <a:xfrm>
            <a:off x="6705600" y="3886200"/>
            <a:ext cx="2362200" cy="2971800"/>
          </a:xfrm>
          <a:prstGeom prst="roundRect">
            <a:avLst/>
          </a:prstGeom>
          <a:solidFill>
            <a:schemeClr val="tx1">
              <a:lumMod val="85000"/>
              <a:lumOff val="15000"/>
            </a:schemeClr>
          </a:solidFill>
          <a:ln>
            <a:solidFill>
              <a:schemeClr val="tx1"/>
            </a:solidFill>
          </a:ln>
          <a:effectLst>
            <a:innerShdw blurRad="215900" dist="63500" dir="69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latin typeface="Kartika" pitchFamily="18" charset="0"/>
                <a:cs typeface="Kartika" pitchFamily="18" charset="0"/>
              </a:rPr>
              <a:t>witness of </a:t>
            </a:r>
            <a:r>
              <a:rPr lang="en-US" sz="4000" b="1" dirty="0" err="1" smtClean="0">
                <a:solidFill>
                  <a:schemeClr val="bg1"/>
                </a:solidFill>
                <a:latin typeface="Kartika" pitchFamily="18" charset="0"/>
                <a:cs typeface="Kartika" pitchFamily="18" charset="0"/>
              </a:rPr>
              <a:t>proph</a:t>
            </a:r>
            <a:r>
              <a:rPr lang="en-US" sz="4000" b="1" dirty="0" smtClean="0">
                <a:solidFill>
                  <a:schemeClr val="bg1"/>
                </a:solidFill>
                <a:latin typeface="Kartika" pitchFamily="18" charset="0"/>
                <a:cs typeface="Kartika" pitchFamily="18" charset="0"/>
              </a:rPr>
              <a:t>.</a:t>
            </a:r>
            <a:endParaRPr lang="en-US" sz="4000" b="1" dirty="0">
              <a:solidFill>
                <a:schemeClr val="bg1"/>
              </a:solidFill>
              <a:latin typeface="Kartika" pitchFamily="18" charset="0"/>
              <a:cs typeface="Kartika" pitchFamily="18" charset="0"/>
            </a:endParaRPr>
          </a:p>
        </p:txBody>
      </p:sp>
      <p:sp>
        <p:nvSpPr>
          <p:cNvPr id="11" name="Rounded Rectangle 10"/>
          <p:cNvSpPr/>
          <p:nvPr/>
        </p:nvSpPr>
        <p:spPr>
          <a:xfrm rot="16200000">
            <a:off x="-323850" y="4476750"/>
            <a:ext cx="2819400" cy="17907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dirty="0" smtClean="0">
                <a:solidFill>
                  <a:prstClr val="black"/>
                </a:solidFill>
                <a:latin typeface="Arial Black" pitchFamily="34" charset="0"/>
              </a:rPr>
              <a:t>seen</a:t>
            </a:r>
            <a:endParaRPr lang="en-US" sz="4400" dirty="0">
              <a:solidFill>
                <a:prstClr val="black"/>
              </a:solidFill>
              <a:latin typeface="Arial Black" pitchFamily="34" charset="0"/>
            </a:endParaRPr>
          </a:p>
        </p:txBody>
      </p:sp>
      <p:sp>
        <p:nvSpPr>
          <p:cNvPr id="19" name="Up Arrow 18"/>
          <p:cNvSpPr/>
          <p:nvPr/>
        </p:nvSpPr>
        <p:spPr>
          <a:xfrm>
            <a:off x="914400" y="3352800"/>
            <a:ext cx="457200" cy="838200"/>
          </a:xfrm>
          <a:prstGeom prst="upArrow">
            <a:avLst>
              <a:gd name="adj1" fmla="val 50000"/>
              <a:gd name="adj2" fmla="val 71875"/>
            </a:avLst>
          </a:prstGeom>
          <a:solidFill>
            <a:srgbClr val="FFFF00"/>
          </a:solidFill>
          <a:ln>
            <a:solidFill>
              <a:schemeClr val="tx1">
                <a:lumMod val="65000"/>
                <a:lumOff val="35000"/>
              </a:schemeClr>
            </a:solidFill>
          </a:ln>
          <a:scene3d>
            <a:camera prst="orthographicFront">
              <a:rot lat="0" lon="0" rev="0"/>
            </a:camera>
            <a:lightRig rig="threePt" dir="t">
              <a:rot lat="0" lon="0" rev="1200000"/>
            </a:lightRig>
          </a:scene3d>
          <a:sp3d>
            <a:bevelT w="63500" h="25400"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4" name="Left Brace 13"/>
          <p:cNvSpPr/>
          <p:nvPr/>
        </p:nvSpPr>
        <p:spPr>
          <a:xfrm rot="5400000">
            <a:off x="5181600" y="381000"/>
            <a:ext cx="761999" cy="7010400"/>
          </a:xfrm>
          <a:prstGeom prst="leftBrace">
            <a:avLst>
              <a:gd name="adj1" fmla="val 47433"/>
              <a:gd name="adj2" fmla="val 51420"/>
            </a:avLst>
          </a:prstGeom>
          <a:ln w="152400">
            <a:solidFill>
              <a:srgbClr val="FFFF00"/>
            </a:solidFill>
          </a:ln>
          <a:scene3d>
            <a:camera prst="orthographicFront"/>
            <a:lightRig rig="threePt" dir="t"/>
          </a:scene3d>
          <a:sp3d>
            <a:bevelT/>
          </a:sp3d>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endParaRPr>
          </a:p>
        </p:txBody>
      </p:sp>
      <p:sp>
        <p:nvSpPr>
          <p:cNvPr id="20" name="Up Arrow 19"/>
          <p:cNvSpPr/>
          <p:nvPr/>
        </p:nvSpPr>
        <p:spPr>
          <a:xfrm>
            <a:off x="5228897" y="2895600"/>
            <a:ext cx="457200" cy="419100"/>
          </a:xfrm>
          <a:prstGeom prst="upArrow">
            <a:avLst>
              <a:gd name="adj1" fmla="val 50000"/>
              <a:gd name="adj2" fmla="val 98207"/>
            </a:avLst>
          </a:prstGeom>
          <a:solidFill>
            <a:srgbClr val="FFFF00"/>
          </a:solidFill>
          <a:ln>
            <a:solidFill>
              <a:schemeClr val="bg1">
                <a:lumMod val="50000"/>
              </a:schemeClr>
            </a:solidFill>
          </a:ln>
          <a:scene3d>
            <a:camera prst="orthographicFront">
              <a:rot lat="0" lon="0" rev="0"/>
            </a:camera>
            <a:lightRig rig="threePt" dir="t">
              <a:rot lat="0" lon="0" rev="1200000"/>
            </a:lightRig>
          </a:scene3d>
          <a:sp3d>
            <a:bevelT w="63500" h="25400" prst="convex"/>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9714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endParaRPr lang="en-US" sz="1000" b="1" dirty="0">
              <a:solidFill>
                <a:schemeClr val="bg1"/>
              </a:solidFill>
            </a:endParaRPr>
          </a:p>
        </p:txBody>
      </p:sp>
      <p:sp>
        <p:nvSpPr>
          <p:cNvPr id="4" name="Oval 3"/>
          <p:cNvSpPr/>
          <p:nvPr/>
        </p:nvSpPr>
        <p:spPr>
          <a:xfrm>
            <a:off x="2286000" y="1562100"/>
            <a:ext cx="4343400" cy="3886200"/>
          </a:xfrm>
          <a:prstGeom prst="ellipse">
            <a:avLst/>
          </a:prstGeom>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solidFill>
                  <a:prstClr val="white"/>
                </a:solidFill>
                <a:latin typeface="Arial Black" panose="020B0A04020102020204" pitchFamily="34" charset="0"/>
                <a:ea typeface="Gungsuh" panose="02030600000101010101" pitchFamily="18" charset="-127"/>
              </a:rPr>
              <a:t>sequence</a:t>
            </a:r>
          </a:p>
          <a:p>
            <a:pPr algn="ctr"/>
            <a:r>
              <a:rPr lang="en-US" sz="4000" dirty="0" smtClean="0">
                <a:solidFill>
                  <a:prstClr val="white"/>
                </a:solidFill>
                <a:latin typeface="Arial Black" panose="020B0A04020102020204" pitchFamily="34" charset="0"/>
                <a:ea typeface="Gungsuh" panose="02030600000101010101" pitchFamily="18" charset="-127"/>
              </a:rPr>
              <a:t>of events</a:t>
            </a:r>
            <a:endParaRPr lang="en-US" sz="4000" dirty="0">
              <a:solidFill>
                <a:prstClr val="white"/>
              </a:solidFill>
              <a:latin typeface="Arial Black" panose="020B0A04020102020204" pitchFamily="34" charset="0"/>
              <a:ea typeface="Gungsuh" panose="02030600000101010101" pitchFamily="18" charset="-127"/>
            </a:endParaRPr>
          </a:p>
        </p:txBody>
      </p:sp>
    </p:spTree>
    <p:extLst>
      <p:ext uri="{BB962C8B-B14F-4D97-AF65-F5344CB8AC3E}">
        <p14:creationId xmlns:p14="http://schemas.microsoft.com/office/powerpoint/2010/main" val="205893939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pPr algn="l"/>
            <a:r>
              <a:rPr lang="en-US" sz="1800" b="1" dirty="0" smtClean="0">
                <a:solidFill>
                  <a:schemeClr val="bg1"/>
                </a:solidFill>
                <a:latin typeface="Calibri" panose="020F0502020204030204" pitchFamily="34" charset="0"/>
              </a:rPr>
              <a:t>[B.]     SUGGESTED CHRONOLOGY OF EVENTS AND APPEARANCES</a:t>
            </a:r>
            <a:br>
              <a:rPr lang="en-US" sz="1800" b="1" dirty="0" smtClean="0">
                <a:solidFill>
                  <a:schemeClr val="bg1"/>
                </a:solidFill>
                <a:latin typeface="Calibri" panose="020F0502020204030204" pitchFamily="34" charset="0"/>
              </a:rPr>
            </a:br>
            <a:r>
              <a:rPr lang="en-US" sz="1800" b="1" dirty="0" smtClean="0">
                <a:solidFill>
                  <a:schemeClr val="bg1"/>
                </a:solidFill>
                <a:latin typeface="Calibri" panose="020F0502020204030204" pitchFamily="34" charset="0"/>
              </a:rPr>
              <a:t>The following is not presented as exhaustive or inerrant. It is hoped that it will be helpful.</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a:t>
            </a:r>
            <a:r>
              <a:rPr lang="en-US" sz="1800" dirty="0" smtClean="0">
                <a:solidFill>
                  <a:srgbClr val="FFFF00"/>
                </a:solidFill>
                <a:latin typeface="Calibri" panose="020F0502020204030204" pitchFamily="34" charset="0"/>
              </a:rPr>
              <a:t>. </a:t>
            </a:r>
            <a:r>
              <a:rPr lang="en-US" sz="1800" dirty="0" smtClean="0">
                <a:solidFill>
                  <a:schemeClr val="bg1"/>
                </a:solidFill>
                <a:latin typeface="Calibri" panose="020F0502020204030204" pitchFamily="34" charset="0"/>
              </a:rPr>
              <a:t>Several women (perhaps in different homes), make plans to go, or meet at the tomb, around dawn.</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2. </a:t>
            </a:r>
            <a:r>
              <a:rPr lang="en-US" sz="1800" b="1" dirty="0" smtClean="0">
                <a:solidFill>
                  <a:schemeClr val="bg1"/>
                </a:solidFill>
                <a:latin typeface="Calibri" panose="020F0502020204030204" pitchFamily="34" charset="0"/>
              </a:rPr>
              <a:t> </a:t>
            </a:r>
            <a:r>
              <a:rPr lang="en-US" sz="1800" dirty="0" smtClean="0">
                <a:solidFill>
                  <a:schemeClr val="bg1"/>
                </a:solidFill>
                <a:latin typeface="Calibri" panose="020F0502020204030204" pitchFamily="34" charset="0"/>
              </a:rPr>
              <a:t>Mary Magdalene arrives early “while it is yet dark” (John .20:1). Seeing the tomb open, and before finding out what happened, she runs to report the removal of the body.</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3</a:t>
            </a:r>
            <a:r>
              <a:rPr lang="en-US" sz="1800" b="1" dirty="0" smtClean="0">
                <a:solidFill>
                  <a:schemeClr val="bg1"/>
                </a:solidFill>
                <a:latin typeface="Calibri" panose="020F0502020204030204" pitchFamily="34" charset="0"/>
              </a:rPr>
              <a:t>. </a:t>
            </a:r>
            <a:r>
              <a:rPr lang="en-US" sz="1800" dirty="0" smtClean="0">
                <a:solidFill>
                  <a:schemeClr val="bg1"/>
                </a:solidFill>
                <a:latin typeface="Calibri" panose="020F0502020204030204" pitchFamily="34" charset="0"/>
              </a:rPr>
              <a:t>More women arrive “when the sun is risen” (Mark 16:2). They see the angels and hear the message: “He is not here, but is risen.” They depart.</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4</a:t>
            </a:r>
            <a:r>
              <a:rPr lang="en-US" sz="1800" b="1" dirty="0" smtClean="0">
                <a:solidFill>
                  <a:schemeClr val="bg1"/>
                </a:solidFill>
                <a:latin typeface="Calibri" panose="020F0502020204030204" pitchFamily="34" charset="0"/>
              </a:rPr>
              <a:t>. </a:t>
            </a:r>
            <a:r>
              <a:rPr lang="en-US" sz="1800" dirty="0" smtClean="0">
                <a:solidFill>
                  <a:schemeClr val="bg1"/>
                </a:solidFill>
                <a:latin typeface="Calibri" panose="020F0502020204030204" pitchFamily="34" charset="0"/>
              </a:rPr>
              <a:t>Peter and John arrive, look at the grave clothes, and depart (John 20).</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5. </a:t>
            </a:r>
            <a:r>
              <a:rPr lang="en-US" sz="1800" dirty="0" smtClean="0">
                <a:solidFill>
                  <a:schemeClr val="bg1"/>
                </a:solidFill>
                <a:latin typeface="Calibri" panose="020F0502020204030204" pitchFamily="34" charset="0"/>
              </a:rPr>
              <a:t>Mary returns to the tomb. Weeping, and mistaking a man nearby to be the gardener, she asks about the body. When Jesus calls her by name, she turns and sees it is Jesus.</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6. </a:t>
            </a:r>
            <a:r>
              <a:rPr lang="en-US" sz="1800" dirty="0" smtClean="0">
                <a:solidFill>
                  <a:schemeClr val="bg1"/>
                </a:solidFill>
                <a:latin typeface="Calibri" panose="020F0502020204030204" pitchFamily="34" charset="0"/>
              </a:rPr>
              <a:t>Women report the vision of the angels to the disciples (Luke 24).</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7. </a:t>
            </a:r>
            <a:r>
              <a:rPr lang="en-US" sz="1800" dirty="0" smtClean="0">
                <a:solidFill>
                  <a:schemeClr val="bg1"/>
                </a:solidFill>
                <a:latin typeface="Calibri" panose="020F0502020204030204" pitchFamily="34" charset="0"/>
              </a:rPr>
              <a:t>Jesus appears to the women (Matt. 28:9).</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8. </a:t>
            </a:r>
            <a:r>
              <a:rPr lang="en-US" sz="1800" dirty="0" smtClean="0">
                <a:solidFill>
                  <a:schemeClr val="bg1"/>
                </a:solidFill>
                <a:latin typeface="Calibri" panose="020F0502020204030204" pitchFamily="34" charset="0"/>
              </a:rPr>
              <a:t>Jesus appears to two disciples on the road to Emmaus (Luke 24)</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9. </a:t>
            </a:r>
            <a:r>
              <a:rPr lang="en-US" sz="1800" dirty="0" smtClean="0">
                <a:solidFill>
                  <a:schemeClr val="bg1"/>
                </a:solidFill>
                <a:latin typeface="Calibri" panose="020F0502020204030204" pitchFamily="34" charset="0"/>
              </a:rPr>
              <a:t>They report or affirm an appearance to Simon (Luke 24:34; cf. 1 Cor.15:5).</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10. </a:t>
            </a:r>
            <a:r>
              <a:rPr lang="en-US" sz="1800" dirty="0" smtClean="0">
                <a:solidFill>
                  <a:schemeClr val="bg1"/>
                </a:solidFill>
                <a:latin typeface="Calibri" panose="020F0502020204030204" pitchFamily="34" charset="0"/>
              </a:rPr>
              <a:t>Appears to the disciples, late on that first day of the week (Luke 24:36ff.; John 20:19ff).</a:t>
            </a:r>
            <a:br>
              <a:rPr lang="en-US" sz="1800"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11. </a:t>
            </a:r>
            <a:r>
              <a:rPr lang="en-US" sz="1800" dirty="0" smtClean="0">
                <a:solidFill>
                  <a:schemeClr val="bg1"/>
                </a:solidFill>
                <a:latin typeface="Calibri" panose="020F0502020204030204" pitchFamily="34" charset="0"/>
              </a:rPr>
              <a:t>Appears to the disciples again a week later, with Thomas present (John 20:24ff)</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12. </a:t>
            </a:r>
            <a:r>
              <a:rPr lang="en-US" sz="1800" dirty="0" smtClean="0">
                <a:solidFill>
                  <a:schemeClr val="bg1"/>
                </a:solidFill>
                <a:latin typeface="Calibri" panose="020F0502020204030204" pitchFamily="34" charset="0"/>
              </a:rPr>
              <a:t>Appears to the disciples by the Sea of Galilee (John 21)</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13. </a:t>
            </a:r>
            <a:r>
              <a:rPr lang="en-US" sz="1800" dirty="0" smtClean="0">
                <a:solidFill>
                  <a:schemeClr val="bg1"/>
                </a:solidFill>
                <a:latin typeface="Calibri" panose="020F0502020204030204" pitchFamily="34" charset="0"/>
              </a:rPr>
              <a:t>Appears to more than 500, perhaps in Galilee (Matt. 28:10, 16; 1 Cor.15:6)</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14. </a:t>
            </a:r>
            <a:r>
              <a:rPr lang="en-US" sz="1800" dirty="0" smtClean="0">
                <a:solidFill>
                  <a:schemeClr val="bg1"/>
                </a:solidFill>
                <a:latin typeface="Calibri" panose="020F0502020204030204" pitchFamily="34" charset="0"/>
              </a:rPr>
              <a:t>Appears to his brother James (1 Cor. 15:7).</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15. </a:t>
            </a:r>
            <a:r>
              <a:rPr lang="en-US" sz="1800" dirty="0" smtClean="0">
                <a:solidFill>
                  <a:schemeClr val="bg1"/>
                </a:solidFill>
                <a:latin typeface="Calibri" panose="020F0502020204030204" pitchFamily="34" charset="0"/>
              </a:rPr>
              <a:t>Ascends from the Mt. of Olives (Acts 1; Luke 24)</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rgbClr val="FFFF00"/>
                </a:solidFill>
                <a:latin typeface="Calibri" panose="020F0502020204030204" pitchFamily="34" charset="0"/>
              </a:rPr>
              <a:t>16. </a:t>
            </a:r>
            <a:r>
              <a:rPr lang="en-US" sz="1800" dirty="0" smtClean="0">
                <a:solidFill>
                  <a:schemeClr val="bg1"/>
                </a:solidFill>
                <a:latin typeface="Calibri" panose="020F0502020204030204" pitchFamily="34" charset="0"/>
              </a:rPr>
              <a:t>Appears to Saul of Tarsus, on the road to Damascus (1Cor. 15:8; cf. Acts 9; 22; 26)</a:t>
            </a: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chemeClr val="bg1"/>
                </a:solidFill>
                <a:latin typeface="Calibri" panose="020F0502020204030204" pitchFamily="34" charset="0"/>
              </a:rPr>
              <a:t/>
            </a:r>
            <a:br>
              <a:rPr lang="en-US" sz="1800" b="1" dirty="0" smtClean="0">
                <a:solidFill>
                  <a:schemeClr val="bg1"/>
                </a:solidFill>
                <a:latin typeface="Calibri" panose="020F0502020204030204" pitchFamily="34" charset="0"/>
              </a:rPr>
            </a:br>
            <a:r>
              <a:rPr lang="en-US" sz="1800" b="1" dirty="0" smtClean="0">
                <a:solidFill>
                  <a:schemeClr val="bg1"/>
                </a:solidFill>
                <a:latin typeface="Calibri" panose="020F0502020204030204" pitchFamily="34" charset="0"/>
              </a:rPr>
              <a:t>Note: </a:t>
            </a:r>
            <a:r>
              <a:rPr lang="en-US" sz="1800" dirty="0" smtClean="0">
                <a:solidFill>
                  <a:schemeClr val="bg1"/>
                </a:solidFill>
                <a:latin typeface="Calibri" panose="020F0502020204030204" pitchFamily="34" charset="0"/>
              </a:rPr>
              <a:t>this sequence does not include textual variants which are not present in all the Mss. (Matt. 28:9a [KJV]; Luke 24:12; and Mark 16:9-20).                                                         -</a:t>
            </a:r>
            <a:r>
              <a:rPr lang="en-US" sz="1800" dirty="0" err="1" smtClean="0">
                <a:solidFill>
                  <a:schemeClr val="bg1"/>
                </a:solidFill>
                <a:latin typeface="Calibri" panose="020F0502020204030204" pitchFamily="34" charset="0"/>
              </a:rPr>
              <a:t>s.smelser</a:t>
            </a:r>
            <a:endParaRPr lang="en-US" sz="1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997609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endParaRPr lang="en-US" sz="4800" dirty="0">
              <a:solidFill>
                <a:srgbClr val="FFFF00"/>
              </a:solidFill>
              <a:latin typeface="Narkisim" pitchFamily="34" charset="-79"/>
              <a:cs typeface="Narkisim" pitchFamily="34" charset="-79"/>
            </a:endParaRPr>
          </a:p>
        </p:txBody>
      </p:sp>
      <p:sp>
        <p:nvSpPr>
          <p:cNvPr id="3" name="Oval 2"/>
          <p:cNvSpPr/>
          <p:nvPr/>
        </p:nvSpPr>
        <p:spPr>
          <a:xfrm>
            <a:off x="2286000" y="1562100"/>
            <a:ext cx="4343400" cy="388620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rtlCol="0" anchor="ctr"/>
          <a:lstStyle/>
          <a:p>
            <a:pPr algn="ctr"/>
            <a:r>
              <a:rPr lang="en-US" sz="5200" kern="0" dirty="0" smtClean="0">
                <a:solidFill>
                  <a:prstClr val="white"/>
                </a:solidFill>
                <a:latin typeface="Arial Black" panose="020B0A04020102020204" pitchFamily="34" charset="0"/>
                <a:ea typeface="Gungsuh" panose="02030600000101010101" pitchFamily="18" charset="-127"/>
              </a:rPr>
              <a:t>the</a:t>
            </a:r>
          </a:p>
          <a:p>
            <a:pPr algn="ctr"/>
            <a:r>
              <a:rPr lang="en-US" sz="5200" kern="0" dirty="0" smtClean="0">
                <a:solidFill>
                  <a:prstClr val="white"/>
                </a:solidFill>
                <a:latin typeface="Arial Black" panose="020B0A04020102020204" pitchFamily="34" charset="0"/>
                <a:ea typeface="Gungsuh" panose="02030600000101010101" pitchFamily="18" charset="-127"/>
              </a:rPr>
              <a:t>gospels</a:t>
            </a:r>
          </a:p>
        </p:txBody>
      </p:sp>
    </p:spTree>
    <p:extLst>
      <p:ext uri="{BB962C8B-B14F-4D97-AF65-F5344CB8AC3E}">
        <p14:creationId xmlns:p14="http://schemas.microsoft.com/office/powerpoint/2010/main" val="2259057890"/>
      </p:ext>
    </p:extLst>
  </p:cSld>
  <p:clrMapOvr>
    <a:masterClrMapping/>
  </p:clrMapOvr>
  <p:transition spd="slow">
    <p:fade thruBlk="1"/>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rgbClr val="92D050"/>
                </a:solidFill>
                <a:latin typeface="Narkisim" pitchFamily="34" charset="-79"/>
                <a:cs typeface="Narkisim" pitchFamily="34" charset="-79"/>
              </a:rPr>
              <a:t>The</a:t>
            </a:r>
            <a:br>
              <a:rPr lang="en-US" dirty="0" smtClean="0">
                <a:solidFill>
                  <a:srgbClr val="92D050"/>
                </a:solidFill>
                <a:latin typeface="Narkisim" pitchFamily="34" charset="-79"/>
                <a:cs typeface="Narkisim" pitchFamily="34" charset="-79"/>
              </a:rPr>
            </a:br>
            <a:r>
              <a:rPr lang="en-US" dirty="0" smtClean="0">
                <a:solidFill>
                  <a:srgbClr val="92D050"/>
                </a:solidFill>
                <a:latin typeface="Narkisim" pitchFamily="34" charset="-79"/>
                <a:cs typeface="Narkisim" pitchFamily="34" charset="-79"/>
              </a:rPr>
              <a:t> </a:t>
            </a:r>
            <a:r>
              <a:rPr lang="en-US" dirty="0" err="1" smtClean="0">
                <a:solidFill>
                  <a:srgbClr val="92D050"/>
                </a:solidFill>
                <a:latin typeface="Narkisim" pitchFamily="34" charset="-79"/>
                <a:cs typeface="Narkisim" pitchFamily="34" charset="-79"/>
              </a:rPr>
              <a:t>Muratorian</a:t>
            </a:r>
            <a:r>
              <a:rPr lang="en-US" dirty="0" smtClean="0">
                <a:solidFill>
                  <a:srgbClr val="92D050"/>
                </a:solidFill>
                <a:latin typeface="Narkisim" pitchFamily="34" charset="-79"/>
                <a:cs typeface="Narkisim" pitchFamily="34" charset="-79"/>
              </a:rPr>
              <a:t> Fragment:</a:t>
            </a:r>
            <a:br>
              <a:rPr lang="en-US" dirty="0" smtClean="0">
                <a:solidFill>
                  <a:srgbClr val="92D050"/>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…the </a:t>
            </a:r>
            <a:r>
              <a:rPr lang="en-US" dirty="0">
                <a:solidFill>
                  <a:srgbClr val="FFFF00"/>
                </a:solidFill>
                <a:latin typeface="Narkisim" pitchFamily="34" charset="-79"/>
                <a:cs typeface="Narkisim" pitchFamily="34" charset="-79"/>
              </a:rPr>
              <a:t>third book of the </a:t>
            </a:r>
            <a:r>
              <a:rPr lang="en-US" dirty="0" smtClean="0">
                <a:solidFill>
                  <a:srgbClr val="FFFF00"/>
                </a:solidFill>
                <a:latin typeface="Narkisim" pitchFamily="34" charset="-79"/>
                <a:cs typeface="Narkisim" pitchFamily="34" charset="-79"/>
              </a:rPr>
              <a:t>Gospel</a:t>
            </a: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is </a:t>
            </a:r>
            <a:r>
              <a:rPr lang="en-US" dirty="0">
                <a:solidFill>
                  <a:schemeClr val="bg1"/>
                </a:solidFill>
                <a:latin typeface="Narkisim" pitchFamily="34" charset="-79"/>
                <a:cs typeface="Narkisim" pitchFamily="34" charset="-79"/>
              </a:rPr>
              <a:t>that according to </a:t>
            </a:r>
            <a:r>
              <a:rPr lang="en-US" dirty="0" smtClean="0">
                <a:solidFill>
                  <a:srgbClr val="FFFF00"/>
                </a:solidFill>
                <a:latin typeface="Narkisim" pitchFamily="34" charset="-79"/>
                <a:cs typeface="Narkisim" pitchFamily="34" charset="-79"/>
              </a:rPr>
              <a:t>Luke</a:t>
            </a:r>
            <a:r>
              <a:rPr lang="en-US" dirty="0" smtClean="0">
                <a:solidFill>
                  <a:schemeClr val="bg1"/>
                </a:solidFill>
                <a:latin typeface="Narkisim" pitchFamily="34" charset="-79"/>
                <a:cs typeface="Narkisim" pitchFamily="34" charset="-79"/>
              </a:rPr>
              <a:t>,</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the </a:t>
            </a:r>
            <a:r>
              <a:rPr lang="en-US" dirty="0">
                <a:solidFill>
                  <a:schemeClr val="bg1"/>
                </a:solidFill>
                <a:latin typeface="Narkisim" pitchFamily="34" charset="-79"/>
                <a:cs typeface="Narkisim" pitchFamily="34" charset="-79"/>
              </a:rPr>
              <a:t>well-known </a:t>
            </a:r>
            <a:r>
              <a:rPr lang="en-US" dirty="0" smtClean="0">
                <a:solidFill>
                  <a:schemeClr val="bg1"/>
                </a:solidFill>
                <a:latin typeface="Narkisim" pitchFamily="34" charset="-79"/>
                <a:cs typeface="Narkisim" pitchFamily="34" charset="-79"/>
              </a:rPr>
              <a:t>physician…</a:t>
            </a:r>
            <a:r>
              <a:rPr lang="en-US" dirty="0" smtClean="0">
                <a:solidFill>
                  <a:srgbClr val="FFFF00"/>
                </a:solidFill>
                <a:latin typeface="Narkisim" pitchFamily="34" charset="-79"/>
                <a:cs typeface="Narkisim" pitchFamily="34" charset="-79"/>
              </a:rPr>
              <a:t/>
            </a:r>
            <a:br>
              <a:rPr lang="en-US" dirty="0" smtClean="0">
                <a:solidFill>
                  <a:srgbClr val="FFFF00"/>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the </a:t>
            </a:r>
            <a:r>
              <a:rPr lang="en-US" dirty="0">
                <a:solidFill>
                  <a:srgbClr val="FFFF00"/>
                </a:solidFill>
                <a:latin typeface="Narkisim" pitchFamily="34" charset="-79"/>
                <a:cs typeface="Narkisim" pitchFamily="34" charset="-79"/>
              </a:rPr>
              <a:t>fourth of the </a:t>
            </a:r>
            <a:r>
              <a:rPr lang="en-US" dirty="0" smtClean="0">
                <a:solidFill>
                  <a:srgbClr val="FFFF00"/>
                </a:solidFill>
                <a:latin typeface="Narkisim" pitchFamily="34" charset="-79"/>
                <a:cs typeface="Narkisim" pitchFamily="34" charset="-79"/>
              </a:rPr>
              <a:t>Gospels</a:t>
            </a:r>
            <a:br>
              <a:rPr lang="en-US" dirty="0" smtClean="0">
                <a:solidFill>
                  <a:srgbClr val="FFFF00"/>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is </a:t>
            </a:r>
            <a:r>
              <a:rPr lang="en-US" dirty="0">
                <a:solidFill>
                  <a:schemeClr val="bg1"/>
                </a:solidFill>
                <a:latin typeface="Narkisim" pitchFamily="34" charset="-79"/>
                <a:cs typeface="Narkisim" pitchFamily="34" charset="-79"/>
              </a:rPr>
              <a:t>that of </a:t>
            </a:r>
            <a:r>
              <a:rPr lang="en-US" dirty="0" smtClean="0">
                <a:solidFill>
                  <a:srgbClr val="FFFF00"/>
                </a:solidFill>
                <a:latin typeface="Narkisim" pitchFamily="34" charset="-79"/>
                <a:cs typeface="Narkisim" pitchFamily="34" charset="-79"/>
              </a:rPr>
              <a:t>John </a:t>
            </a:r>
            <a:r>
              <a:rPr lang="en-US" dirty="0" smtClean="0">
                <a:solidFill>
                  <a:schemeClr val="bg1"/>
                </a:solidFill>
                <a:latin typeface="Narkisim" pitchFamily="34" charset="-79"/>
                <a:cs typeface="Narkisim" pitchFamily="34" charset="-79"/>
              </a:rPr>
              <a:t>…of the disciples</a:t>
            </a:r>
            <a:r>
              <a:rPr lang="en-US" dirty="0">
                <a:solidFill>
                  <a:srgbClr val="FFFF00"/>
                </a:solidFill>
                <a:latin typeface="Narkisim" pitchFamily="34" charset="-79"/>
                <a:cs typeface="Narkisim" pitchFamily="34" charset="-79"/>
              </a:rPr>
              <a:t/>
            </a:r>
            <a:br>
              <a:rPr lang="en-US" dirty="0">
                <a:solidFill>
                  <a:srgbClr val="FFFF00"/>
                </a:solidFill>
                <a:latin typeface="Narkisim" pitchFamily="34" charset="-79"/>
                <a:cs typeface="Narkisim" pitchFamily="34" charset="-79"/>
              </a:rPr>
            </a:br>
            <a:r>
              <a:rPr lang="en-US" dirty="0" smtClean="0">
                <a:solidFill>
                  <a:srgbClr val="FFFF00"/>
                </a:solidFill>
                <a:latin typeface="Narkisim" pitchFamily="34" charset="-79"/>
                <a:cs typeface="Narkisim" pitchFamily="34" charset="-79"/>
              </a:rPr>
              <a:t/>
            </a:r>
            <a:br>
              <a:rPr lang="en-US" dirty="0" smtClean="0">
                <a:solidFill>
                  <a:srgbClr val="FFFF00"/>
                </a:solidFill>
                <a:latin typeface="Narkisim" pitchFamily="34" charset="-79"/>
                <a:cs typeface="Narkisim" pitchFamily="34" charset="-79"/>
              </a:rPr>
            </a:br>
            <a:r>
              <a:rPr lang="en-US" dirty="0">
                <a:solidFill>
                  <a:srgbClr val="FFFF00"/>
                </a:solidFill>
                <a:latin typeface="Narkisim" pitchFamily="34" charset="-79"/>
                <a:cs typeface="Narkisim" pitchFamily="34" charset="-79"/>
              </a:rPr>
              <a:t/>
            </a:r>
            <a:br>
              <a:rPr lang="en-US" dirty="0">
                <a:solidFill>
                  <a:srgbClr val="FFFF00"/>
                </a:solidFill>
                <a:latin typeface="Narkisim" pitchFamily="34" charset="-79"/>
                <a:cs typeface="Narkisim" pitchFamily="34" charset="-79"/>
              </a:rPr>
            </a:br>
            <a:endParaRPr lang="en-US" sz="4800" dirty="0">
              <a:solidFill>
                <a:srgbClr val="FFFF00"/>
              </a:solidFill>
              <a:latin typeface="Narkisim" pitchFamily="34" charset="-79"/>
              <a:cs typeface="Narkisim" pitchFamily="34" charset="-79"/>
            </a:endParaRPr>
          </a:p>
        </p:txBody>
      </p:sp>
      <p:sp>
        <p:nvSpPr>
          <p:cNvPr id="2" name="Rounded Rectangle 1"/>
          <p:cNvSpPr/>
          <p:nvPr/>
        </p:nvSpPr>
        <p:spPr bwMode="auto">
          <a:xfrm>
            <a:off x="304800" y="2133600"/>
            <a:ext cx="8458200" cy="1066800"/>
          </a:xfrm>
          <a:prstGeom prst="roundRect">
            <a:avLst>
              <a:gd name="adj" fmla="val 4167"/>
            </a:avLst>
          </a:prstGeom>
          <a:solidFill>
            <a:srgbClr val="FFFF66"/>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4400" kern="0" dirty="0" smtClean="0">
                <a:latin typeface="Narkisim" pitchFamily="34" charset="-79"/>
                <a:cs typeface="Narkisim" pitchFamily="34" charset="-79"/>
              </a:rPr>
              <a:t>Latin copy of orig. from </a:t>
            </a:r>
            <a:r>
              <a:rPr lang="en-US" sz="4400" b="1" kern="0" dirty="0" smtClean="0">
                <a:latin typeface="Narkisim" pitchFamily="34" charset="-79"/>
                <a:cs typeface="Narkisim" pitchFamily="34" charset="-79"/>
              </a:rPr>
              <a:t>ca. </a:t>
            </a:r>
            <a:r>
              <a:rPr lang="en-US" sz="6000" b="1" kern="0" dirty="0" smtClean="0">
                <a:latin typeface="Narkisim" pitchFamily="34" charset="-79"/>
                <a:cs typeface="Narkisim" pitchFamily="34" charset="-79"/>
              </a:rPr>
              <a:t>170</a:t>
            </a:r>
            <a:r>
              <a:rPr lang="en-US" sz="4400" b="1" kern="0" dirty="0" smtClean="0">
                <a:latin typeface="Narkisim" pitchFamily="34" charset="-79"/>
                <a:cs typeface="Narkisim" pitchFamily="34" charset="-79"/>
              </a:rPr>
              <a:t> A.D. </a:t>
            </a:r>
            <a:endParaRPr kumimoji="0" lang="en-US" sz="2400" b="1" i="0" u="none" strike="noStrike" cap="none" normalizeH="0" baseline="0" dirty="0" smtClean="0">
              <a:ln>
                <a:noFill/>
              </a:ln>
              <a:effectLst/>
              <a:latin typeface="Times New Roman" pitchFamily="18"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896610" cy="1600200"/>
          </a:xfrm>
          <a:prstGeom prst="rect">
            <a:avLst/>
          </a:prstGeom>
          <a:noFill/>
          <a:ln>
            <a:noFill/>
          </a:ln>
          <a:effectLst>
            <a:outerShdw blurRad="184150" dist="241300" dir="11520000" sx="110000" sy="110000" algn="ctr">
              <a:srgbClr val="000000">
                <a:alpha val="18000"/>
              </a:srgbClr>
            </a:outerShdw>
          </a:effectLst>
          <a:scene3d>
            <a:camera prst="obliqueBottomLeft"/>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150" y="72539"/>
            <a:ext cx="9059410" cy="338554"/>
          </a:xfrm>
          <a:prstGeom prst="rect">
            <a:avLst/>
          </a:prstGeom>
        </p:spPr>
        <p:txBody>
          <a:bodyPr wrap="square">
            <a:spAutoFit/>
          </a:bodyPr>
          <a:lstStyle/>
          <a:p>
            <a:pPr algn="r"/>
            <a:r>
              <a:rPr lang="en-US" sz="1600" dirty="0" smtClean="0">
                <a:solidFill>
                  <a:schemeClr val="bg1">
                    <a:lumMod val="65000"/>
                  </a:schemeClr>
                </a:solidFill>
                <a:latin typeface="Calibri" panose="020F0502020204030204" pitchFamily="34" charset="0"/>
              </a:rPr>
              <a:t>www.bible-researcher.com/muratorian.html</a:t>
            </a:r>
            <a:endParaRPr lang="en-US" sz="1600"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168333652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a later gospel:</a:t>
            </a:r>
            <a:br>
              <a:rPr lang="en-US" dirty="0" smtClean="0">
                <a:solidFill>
                  <a:schemeClr val="bg1"/>
                </a:solidFill>
                <a:latin typeface="Narkisim" pitchFamily="34" charset="-79"/>
                <a:cs typeface="Narkisim" pitchFamily="34" charset="-79"/>
              </a:rPr>
            </a:br>
            <a:r>
              <a:rPr lang="en-US" dirty="0" smtClean="0">
                <a:solidFill>
                  <a:srgbClr val="FFFF00"/>
                </a:solidFill>
                <a:latin typeface="Narkisim" pitchFamily="34" charset="-79"/>
                <a:cs typeface="Narkisim" pitchFamily="34" charset="-79"/>
              </a:rPr>
              <a:t>John 3.24;  John 11.2</a:t>
            </a: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probably late first century:</a:t>
            </a:r>
            <a:br>
              <a:rPr lang="en-US" dirty="0" smtClean="0">
                <a:solidFill>
                  <a:schemeClr val="bg1"/>
                </a:solidFill>
                <a:latin typeface="Narkisim" pitchFamily="34" charset="-79"/>
                <a:cs typeface="Narkisim" pitchFamily="34" charset="-79"/>
              </a:rPr>
            </a:br>
            <a:r>
              <a:rPr lang="en-US" dirty="0" smtClean="0">
                <a:solidFill>
                  <a:srgbClr val="FFFF00"/>
                </a:solidFill>
                <a:latin typeface="Narkisim" pitchFamily="34" charset="-79"/>
                <a:cs typeface="Narkisim" pitchFamily="34" charset="-79"/>
              </a:rPr>
              <a:t>cf. John 21.18-24</a:t>
            </a:r>
            <a:br>
              <a:rPr lang="en-US" dirty="0" smtClean="0">
                <a:solidFill>
                  <a:srgbClr val="FFFF00"/>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already in circulation by c.125+/- AD;</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t>
            </a:r>
            <a:r>
              <a:rPr lang="en-US" dirty="0" smtClean="0">
                <a:solidFill>
                  <a:srgbClr val="FFFF00"/>
                </a:solidFill>
                <a:latin typeface="Narkisim" pitchFamily="34" charset="-79"/>
                <a:cs typeface="Narkisim" pitchFamily="34" charset="-79"/>
              </a:rPr>
              <a:t>John </a:t>
            </a:r>
            <a:r>
              <a:rPr lang="en-US" dirty="0" err="1" smtClean="0">
                <a:solidFill>
                  <a:srgbClr val="FFFF00"/>
                </a:solidFill>
                <a:latin typeface="Narkisim" pitchFamily="34" charset="-79"/>
                <a:cs typeface="Narkisim" pitchFamily="34" charset="-79"/>
              </a:rPr>
              <a:t>Rylands</a:t>
            </a:r>
            <a:r>
              <a:rPr lang="en-US" dirty="0" smtClean="0">
                <a:solidFill>
                  <a:srgbClr val="FFFF00"/>
                </a:solidFill>
                <a:latin typeface="Narkisim" pitchFamily="34" charset="-79"/>
                <a:cs typeface="Narkisim" pitchFamily="34" charset="-79"/>
              </a:rPr>
              <a:t> fragment / P52  ( Jn.18 )</a:t>
            </a:r>
            <a:endParaRPr lang="en-US" sz="4800" dirty="0">
              <a:solidFill>
                <a:srgbClr val="FFFF00"/>
              </a:solidFill>
              <a:latin typeface="Narkisim" pitchFamily="34" charset="-79"/>
              <a:cs typeface="Narkisim" pitchFamily="34" charset="-79"/>
            </a:endParaRPr>
          </a:p>
        </p:txBody>
      </p:sp>
      <p:sp>
        <p:nvSpPr>
          <p:cNvPr id="2" name="Rectangle 1"/>
          <p:cNvSpPr/>
          <p:nvPr/>
        </p:nvSpPr>
        <p:spPr bwMode="auto">
          <a:xfrm>
            <a:off x="4572000" y="609600"/>
            <a:ext cx="3962400" cy="1828800"/>
          </a:xfrm>
          <a:prstGeom prst="rect">
            <a:avLst/>
          </a:prstGeom>
          <a:solidFill>
            <a:schemeClr val="accent1"/>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Narkisim" panose="020E0502050101010101" pitchFamily="34" charset="-79"/>
                <a:cs typeface="Narkisim" panose="020E0502050101010101" pitchFamily="34" charset="-79"/>
              </a:rPr>
              <a:t>  </a:t>
            </a:r>
          </a:p>
          <a:p>
            <a:pPr marL="0" marR="0" indent="0" algn="l" defTabSz="914400" rtl="0" eaLnBrk="0" fontAlgn="base" latinLnBrk="0" hangingPunct="0">
              <a:lnSpc>
                <a:spcPct val="100000"/>
              </a:lnSpc>
              <a:spcBef>
                <a:spcPct val="0"/>
              </a:spcBef>
              <a:spcAft>
                <a:spcPct val="0"/>
              </a:spcAft>
              <a:buClrTx/>
              <a:buSzTx/>
              <a:buFontTx/>
              <a:buNone/>
              <a:tabLst/>
            </a:pPr>
            <a:r>
              <a:rPr kumimoji="0" lang="en-US" sz="7200" b="0" i="0" u="none" strike="noStrike" cap="none" normalizeH="0" baseline="0" dirty="0" smtClean="0">
                <a:ln>
                  <a:noFill/>
                </a:ln>
                <a:solidFill>
                  <a:schemeClr val="tx1"/>
                </a:solidFill>
                <a:effectLst/>
                <a:latin typeface="Narkisim" panose="020E0502050101010101" pitchFamily="34" charset="-79"/>
                <a:cs typeface="Narkisim" panose="020E0502050101010101" pitchFamily="34" charset="-79"/>
              </a:rPr>
              <a:t>   JOHN</a:t>
            </a:r>
          </a:p>
        </p:txBody>
      </p:sp>
      <p:sp>
        <p:nvSpPr>
          <p:cNvPr id="3" name="Rectangle 2"/>
          <p:cNvSpPr/>
          <p:nvPr/>
        </p:nvSpPr>
        <p:spPr>
          <a:xfrm>
            <a:off x="-6858000" y="495300"/>
            <a:ext cx="4572000" cy="8402300"/>
          </a:xfrm>
          <a:prstGeom prst="rect">
            <a:avLst/>
          </a:prstGeom>
        </p:spPr>
        <p:txBody>
          <a:bodyPr>
            <a:spAutoFit/>
          </a:bodyPr>
          <a:lstStyle/>
          <a:p>
            <a:r>
              <a:rPr lang="el-GR" dirty="0"/>
              <a:t>ΟΙ ΙΟΥΔΑΙΟΙ ΗΜΕ</a:t>
            </a:r>
            <a:r>
              <a:rPr lang="en-US" dirty="0"/>
              <a:t>I</a:t>
            </a:r>
            <a:r>
              <a:rPr lang="el-GR" dirty="0"/>
              <a:t>Ν ΟΥΚ ΕΞΕΣΤΙΝ ΑΠΟΚΤΕΙΝΑΙ</a:t>
            </a:r>
          </a:p>
          <a:p>
            <a:r>
              <a:rPr lang="en-US" dirty="0"/>
              <a:t>OY</a:t>
            </a:r>
            <a:r>
              <a:rPr lang="el-GR" dirty="0"/>
              <a:t>ΔΕΝΑ ΙΝΑ Ο ΛΟΓΟΣ ΤΟΥ ΙΗΣΟΥ ΠΛΗΡΩΘΗ ΟΝ ΕΙ-</a:t>
            </a:r>
          </a:p>
          <a:p>
            <a:r>
              <a:rPr lang="el-GR" dirty="0"/>
              <a:t>ΠΕΝ Σ</a:t>
            </a:r>
            <a:r>
              <a:rPr lang="en-US" dirty="0"/>
              <a:t>H</a:t>
            </a:r>
            <a:r>
              <a:rPr lang="el-GR" dirty="0"/>
              <a:t>ΜΑΙΝΩΝ ΠΟΙΩ ΘΑΝΑΤΩ ΗΜΕΛΛΕΝ ΑΠΟ-</a:t>
            </a:r>
          </a:p>
          <a:p>
            <a:r>
              <a:rPr lang="el-GR" dirty="0"/>
              <a:t>ΘΝ</a:t>
            </a:r>
            <a:r>
              <a:rPr lang="en-US" dirty="0"/>
              <a:t>H</a:t>
            </a:r>
            <a:r>
              <a:rPr lang="el-GR" dirty="0"/>
              <a:t>ΣΚΕΙΝ ΙΣΗΛΘΕΝ ΟΥΝ ΠΑΛΙΝ ΕΙΣ ΤΟ ΠΡΑΙΤΩ-</a:t>
            </a:r>
          </a:p>
          <a:p>
            <a:r>
              <a:rPr lang="el-GR" dirty="0"/>
              <a:t>ΡΙΟΝ Ο Π</a:t>
            </a:r>
            <a:r>
              <a:rPr lang="en-US" dirty="0"/>
              <a:t>I</a:t>
            </a:r>
            <a:r>
              <a:rPr lang="el-GR" dirty="0"/>
              <a:t>ΛΑΤΟΣ ΚΑΙ ΕΦΩΝΗΣΕΝ ΤΟΝ ΙΗΣΟΥΝ</a:t>
            </a:r>
          </a:p>
          <a:p>
            <a:r>
              <a:rPr lang="el-GR" dirty="0"/>
              <a:t>ΚΑΙ ΕΙΠΕΝ ΑΥΤΩ ΣΥ ΕΙ </a:t>
            </a:r>
            <a:r>
              <a:rPr lang="en-US" dirty="0"/>
              <a:t>O </a:t>
            </a:r>
            <a:r>
              <a:rPr lang="el-GR" dirty="0"/>
              <a:t>ΒΑΣΙΛΕΥΣ ΤΩΝ ΙΟΥ-</a:t>
            </a:r>
          </a:p>
          <a:p>
            <a:r>
              <a:rPr lang="el-GR" dirty="0"/>
              <a:t>Δ</a:t>
            </a:r>
            <a:r>
              <a:rPr lang="en-US" dirty="0"/>
              <a:t>A</a:t>
            </a:r>
            <a:r>
              <a:rPr lang="el-GR" dirty="0"/>
              <a:t>ΙΩ</a:t>
            </a:r>
            <a:r>
              <a:rPr lang="en-US" dirty="0" smtClean="0"/>
              <a:t>N</a:t>
            </a:r>
          </a:p>
          <a:p>
            <a:endParaRPr lang="en-US" dirty="0"/>
          </a:p>
          <a:p>
            <a:r>
              <a:rPr lang="el-GR" dirty="0" smtClean="0"/>
              <a:t>ΒΑΣΙΛΕΥΣ </a:t>
            </a:r>
            <a:r>
              <a:rPr lang="el-GR" dirty="0"/>
              <a:t>ΕΙΜΙ ΕΓΩ ΕΙΣ </a:t>
            </a:r>
            <a:r>
              <a:rPr lang="en-US" dirty="0"/>
              <a:t>TO</a:t>
            </a:r>
            <a:r>
              <a:rPr lang="el-GR" dirty="0"/>
              <a:t>ΥΤΟ ΓΕΓΕΝΝΗΜΑΙ</a:t>
            </a:r>
          </a:p>
          <a:p>
            <a:r>
              <a:rPr lang="el-GR" dirty="0"/>
              <a:t>ΚΑΙ (ΕΙΣ ΤΟΥΤΟ) ΕΛΗΛΥΘΑ ΕΙΣ ΤΟΝ ΚΟΣΜΟΝ ΙΝΑ ΜΑΡΤ</a:t>
            </a:r>
            <a:r>
              <a:rPr lang="en-US" dirty="0"/>
              <a:t>Y-</a:t>
            </a:r>
          </a:p>
          <a:p>
            <a:r>
              <a:rPr lang="el-GR" dirty="0"/>
              <a:t>ΡΗΣΩ ΤΗ ΑΛΗΘΕΙΑ ΠΑΣ Ο ΩΝ </a:t>
            </a:r>
            <a:r>
              <a:rPr lang="en-US" dirty="0"/>
              <a:t>E</a:t>
            </a:r>
            <a:r>
              <a:rPr lang="el-GR" dirty="0"/>
              <a:t>Κ ΤΗΣ ΑΛΗΘΕ</a:t>
            </a:r>
            <a:r>
              <a:rPr lang="en-US" dirty="0"/>
              <a:t>I-</a:t>
            </a:r>
          </a:p>
          <a:p>
            <a:r>
              <a:rPr lang="el-GR" dirty="0"/>
              <a:t>ΑΣ ΑΚΟΥΕΙ ΜΟΥ ΤΗΣ ΦΩΝΗΣ ΛΕΓΕΙ ΑΥΤΩ</a:t>
            </a:r>
          </a:p>
          <a:p>
            <a:r>
              <a:rPr lang="el-GR" dirty="0"/>
              <a:t>Ο ΠΙΛΑΤΟΣ ΤΙ ΕΣΤΙΝ ΑΛΗΘΕΙΑ Κ</a:t>
            </a:r>
            <a:r>
              <a:rPr lang="en-US" dirty="0"/>
              <a:t>A</a:t>
            </a:r>
            <a:r>
              <a:rPr lang="el-GR" dirty="0"/>
              <a:t>Ι ΤΟΥΤ</a:t>
            </a:r>
            <a:r>
              <a:rPr lang="en-US" dirty="0"/>
              <a:t>O</a:t>
            </a:r>
          </a:p>
          <a:p>
            <a:r>
              <a:rPr lang="el-GR" dirty="0"/>
              <a:t>ΕΙΠΩΝ ΠΑΛΙΝ ΕΞΗΛΘΕΝ ΠΡΟΣ ΤΟΥΣ ΙΟΥ-</a:t>
            </a:r>
          </a:p>
          <a:p>
            <a:r>
              <a:rPr lang="el-GR" dirty="0"/>
              <a:t>ΔΑΙΟΥΣ ΚΑΙ ΛΕΓΕΙ ΑΥΤΟΙΣ ΕΓΩ ΟΥΔ</a:t>
            </a:r>
            <a:r>
              <a:rPr lang="en-US" dirty="0"/>
              <a:t>E</a:t>
            </a:r>
            <a:r>
              <a:rPr lang="el-GR" dirty="0"/>
              <a:t>ΜΙΑΝ</a:t>
            </a:r>
          </a:p>
          <a:p>
            <a:r>
              <a:rPr lang="el-GR" dirty="0"/>
              <a:t>ΕΥΡΙΣΚΩ ΕΝ ΑΥΤΩ ΑΙΤΙΑΝ</a:t>
            </a:r>
          </a:p>
          <a:p>
            <a:r>
              <a:rPr lang="el-GR"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71" y="457200"/>
            <a:ext cx="5073529" cy="381000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099983"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3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pPr algn="l"/>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1. Acts: author involved </a:t>
            </a:r>
            <a:r>
              <a:rPr lang="en-US" smtClean="0">
                <a:solidFill>
                  <a:schemeClr val="bg1"/>
                </a:solidFill>
                <a:latin typeface="Narkisim" pitchFamily="34" charset="-79"/>
                <a:cs typeface="Narkisim" pitchFamily="34" charset="-79"/>
              </a:rPr>
              <a:t>c.50 ad ~ 62ad</a:t>
            </a:r>
            <a:r>
              <a:rPr lang="en-US" dirty="0" smtClean="0">
                <a:solidFill>
                  <a:schemeClr val="bg1"/>
                </a:solidFill>
                <a:latin typeface="Narkisim" pitchFamily="34" charset="-79"/>
                <a:cs typeface="Narkisim" pitchFamily="34" charset="-79"/>
              </a:rPr>
              <a:t>.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2. Acts: history abruptly ends ca. 62</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3. Luke: has to predate Acts</a:t>
            </a:r>
            <a:br>
              <a:rPr lang="en-US" dirty="0" smtClean="0">
                <a:solidFill>
                  <a:schemeClr val="bg1"/>
                </a:solidFill>
                <a:latin typeface="Narkisim" pitchFamily="34" charset="-79"/>
                <a:cs typeface="Narkisim" pitchFamily="34" charset="-79"/>
              </a:rPr>
            </a:br>
            <a:endParaRPr lang="en-US" sz="4800" dirty="0">
              <a:solidFill>
                <a:srgbClr val="FFFF00"/>
              </a:solidFill>
              <a:latin typeface="Narkisim" pitchFamily="34" charset="-79"/>
              <a:cs typeface="Narkisim" pitchFamily="34" charset="-79"/>
            </a:endParaRPr>
          </a:p>
        </p:txBody>
      </p:sp>
      <p:sp>
        <p:nvSpPr>
          <p:cNvPr id="2" name="Rectangle 1"/>
          <p:cNvSpPr/>
          <p:nvPr/>
        </p:nvSpPr>
        <p:spPr bwMode="auto">
          <a:xfrm>
            <a:off x="4343400" y="457200"/>
            <a:ext cx="3962400" cy="1828800"/>
          </a:xfrm>
          <a:prstGeom prst="rect">
            <a:avLst/>
          </a:prstGeom>
          <a:solidFill>
            <a:schemeClr val="accent1"/>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dirty="0" smtClean="0">
                <a:solidFill>
                  <a:srgbClr val="000000"/>
                </a:solidFill>
                <a:latin typeface="Narkisim" panose="020E0502050101010101" pitchFamily="34" charset="-79"/>
                <a:cs typeface="Narkisim" panose="020E0502050101010101" pitchFamily="34" charset="-79"/>
              </a:rPr>
              <a:t>  </a:t>
            </a:r>
          </a:p>
          <a:p>
            <a:pPr eaLnBrk="0" fontAlgn="base" hangingPunct="0">
              <a:spcBef>
                <a:spcPct val="0"/>
              </a:spcBef>
              <a:spcAft>
                <a:spcPct val="0"/>
              </a:spcAft>
            </a:pPr>
            <a:r>
              <a:rPr lang="en-US" sz="7200" dirty="0" smtClean="0">
                <a:solidFill>
                  <a:srgbClr val="000000"/>
                </a:solidFill>
                <a:latin typeface="Narkisim" panose="020E0502050101010101" pitchFamily="34" charset="-79"/>
                <a:cs typeface="Narkisim" panose="020E0502050101010101" pitchFamily="34" charset="-79"/>
              </a:rPr>
              <a:t>   ACTS</a:t>
            </a:r>
          </a:p>
        </p:txBody>
      </p:sp>
      <p:sp>
        <p:nvSpPr>
          <p:cNvPr id="4" name="Rectangle 3"/>
          <p:cNvSpPr/>
          <p:nvPr/>
        </p:nvSpPr>
        <p:spPr bwMode="auto">
          <a:xfrm>
            <a:off x="1066800" y="457200"/>
            <a:ext cx="3962400" cy="1828800"/>
          </a:xfrm>
          <a:prstGeom prst="rect">
            <a:avLst/>
          </a:prstGeom>
          <a:solidFill>
            <a:schemeClr val="accent1"/>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9499983" rev="0"/>
            </a:camera>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dirty="0" smtClean="0">
                <a:solidFill>
                  <a:srgbClr val="000000"/>
                </a:solidFill>
                <a:latin typeface="Narkisim" panose="020E0502050101010101" pitchFamily="34" charset="-79"/>
                <a:cs typeface="Narkisim" panose="020E0502050101010101" pitchFamily="34" charset="-79"/>
              </a:rPr>
              <a:t>  </a:t>
            </a:r>
          </a:p>
          <a:p>
            <a:pPr eaLnBrk="0" fontAlgn="base" hangingPunct="0">
              <a:spcBef>
                <a:spcPct val="0"/>
              </a:spcBef>
              <a:spcAft>
                <a:spcPct val="0"/>
              </a:spcAft>
            </a:pPr>
            <a:r>
              <a:rPr lang="en-US" sz="7200" dirty="0" smtClean="0">
                <a:solidFill>
                  <a:srgbClr val="000000"/>
                </a:solidFill>
                <a:latin typeface="Narkisim" panose="020E0502050101010101" pitchFamily="34" charset="-79"/>
                <a:cs typeface="Narkisim" panose="020E0502050101010101" pitchFamily="34" charset="-79"/>
              </a:rPr>
              <a:t>   LUKE</a:t>
            </a:r>
          </a:p>
        </p:txBody>
      </p:sp>
      <p:sp>
        <p:nvSpPr>
          <p:cNvPr id="5" name="TextBox 4"/>
          <p:cNvSpPr txBox="1"/>
          <p:nvPr/>
        </p:nvSpPr>
        <p:spPr>
          <a:xfrm>
            <a:off x="-152400" y="6324600"/>
            <a:ext cx="9296400" cy="369332"/>
          </a:xfrm>
          <a:prstGeom prst="rect">
            <a:avLst/>
          </a:prstGeom>
          <a:noFill/>
        </p:spPr>
        <p:txBody>
          <a:bodyPr wrap="square" rtlCol="0">
            <a:spAutoFit/>
          </a:bodyPr>
          <a:lstStyle/>
          <a:p>
            <a:r>
              <a:rPr lang="en-US" b="1" dirty="0" smtClean="0">
                <a:solidFill>
                  <a:schemeClr val="bg1"/>
                </a:solidFill>
                <a:latin typeface="Arial" panose="020B0604020202020204" pitchFamily="34" charset="0"/>
                <a:cs typeface="Arial" panose="020B0604020202020204" pitchFamily="34" charset="0"/>
              </a:rPr>
              <a:t>            10           20          30          40          50          60          70          80          90       100</a:t>
            </a:r>
            <a:endParaRPr lang="en-US" b="1" dirty="0">
              <a:solidFill>
                <a:schemeClr val="bg1"/>
              </a:solidFill>
              <a:latin typeface="Arial" panose="020B0604020202020204" pitchFamily="34" charset="0"/>
              <a:cs typeface="Arial" panose="020B0604020202020204" pitchFamily="34" charset="0"/>
            </a:endParaRPr>
          </a:p>
        </p:txBody>
      </p:sp>
      <p:grpSp>
        <p:nvGrpSpPr>
          <p:cNvPr id="20" name="Group 19"/>
          <p:cNvGrpSpPr/>
          <p:nvPr/>
        </p:nvGrpSpPr>
        <p:grpSpPr>
          <a:xfrm>
            <a:off x="76200" y="5791200"/>
            <a:ext cx="8839200" cy="381000"/>
            <a:chOff x="152400" y="5791200"/>
            <a:chExt cx="9829800" cy="533400"/>
          </a:xfrm>
        </p:grpSpPr>
        <p:sp>
          <p:nvSpPr>
            <p:cNvPr id="12" name="Rectangle 11"/>
            <p:cNvSpPr/>
            <p:nvPr/>
          </p:nvSpPr>
          <p:spPr bwMode="auto">
            <a:xfrm>
              <a:off x="1524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11430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21336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a:off x="31242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41148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1054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60960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70866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80772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9067800" y="5791200"/>
              <a:ext cx="9144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0" name="Down Arrow 29"/>
          <p:cNvSpPr/>
          <p:nvPr/>
        </p:nvSpPr>
        <p:spPr bwMode="auto">
          <a:xfrm>
            <a:off x="4271039" y="5105400"/>
            <a:ext cx="381000" cy="5334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 name="Down Arrow 32"/>
          <p:cNvSpPr/>
          <p:nvPr/>
        </p:nvSpPr>
        <p:spPr bwMode="auto">
          <a:xfrm>
            <a:off x="5029200" y="5124450"/>
            <a:ext cx="609600" cy="514350"/>
          </a:xfrm>
          <a:prstGeom prst="downArrow">
            <a:avLst>
              <a:gd name="adj1" fmla="val 95228"/>
              <a:gd name="adj2" fmla="val 2857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 name="Rectangle 31"/>
          <p:cNvSpPr/>
          <p:nvPr/>
        </p:nvSpPr>
        <p:spPr bwMode="auto">
          <a:xfrm>
            <a:off x="5619750" y="2286000"/>
            <a:ext cx="76200" cy="450318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35" name="Group 34"/>
          <p:cNvGrpSpPr/>
          <p:nvPr/>
        </p:nvGrpSpPr>
        <p:grpSpPr>
          <a:xfrm>
            <a:off x="2419350" y="5029200"/>
            <a:ext cx="609600" cy="762000"/>
            <a:chOff x="11811000" y="1219200"/>
            <a:chExt cx="609600" cy="762000"/>
          </a:xfrm>
        </p:grpSpPr>
        <p:sp>
          <p:nvSpPr>
            <p:cNvPr id="34" name="Rectangle 33"/>
            <p:cNvSpPr/>
            <p:nvPr/>
          </p:nvSpPr>
          <p:spPr bwMode="auto">
            <a:xfrm>
              <a:off x="11811000" y="1371600"/>
              <a:ext cx="609600" cy="152400"/>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 name="Rectangle 35"/>
            <p:cNvSpPr/>
            <p:nvPr/>
          </p:nvSpPr>
          <p:spPr bwMode="auto">
            <a:xfrm>
              <a:off x="12039600" y="1219200"/>
              <a:ext cx="152400" cy="762000"/>
            </a:xfrm>
            <a:prstGeom prst="rect">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7" name="Bent Arrow 36"/>
          <p:cNvSpPr/>
          <p:nvPr/>
        </p:nvSpPr>
        <p:spPr bwMode="auto">
          <a:xfrm rot="5400000">
            <a:off x="4171950" y="1638300"/>
            <a:ext cx="1600200" cy="1371600"/>
          </a:xfrm>
          <a:prstGeom prst="bentArrow">
            <a:avLst>
              <a:gd name="adj1" fmla="val 14444"/>
              <a:gd name="adj2" fmla="val 15555"/>
              <a:gd name="adj3" fmla="val 25000"/>
              <a:gd name="adj4" fmla="val 43750"/>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2139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2" grpId="0" animBg="1"/>
      <p:bldP spid="3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endParaRPr lang="en-US" sz="4800" dirty="0">
              <a:solidFill>
                <a:srgbClr val="FFFF00"/>
              </a:solidFill>
              <a:latin typeface="Narkisim" pitchFamily="34" charset="-79"/>
              <a:cs typeface="Narkisim" pitchFamily="34" charset="-79"/>
            </a:endParaRPr>
          </a:p>
        </p:txBody>
      </p:sp>
      <p:sp>
        <p:nvSpPr>
          <p:cNvPr id="3" name="Oval 2"/>
          <p:cNvSpPr/>
          <p:nvPr/>
        </p:nvSpPr>
        <p:spPr>
          <a:xfrm>
            <a:off x="2286000" y="1562100"/>
            <a:ext cx="4343400" cy="388620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rtlCol="0" anchor="ctr"/>
          <a:lstStyle/>
          <a:p>
            <a:pPr algn="ctr"/>
            <a:r>
              <a:rPr lang="en-US" sz="4800" kern="0" dirty="0" smtClean="0">
                <a:solidFill>
                  <a:prstClr val="white"/>
                </a:solidFill>
                <a:latin typeface="Arial Black" panose="020B0A04020102020204" pitchFamily="34" charset="0"/>
                <a:ea typeface="Gungsuh" panose="02030600000101010101" pitchFamily="18" charset="-127"/>
              </a:rPr>
              <a:t>gnostic</a:t>
            </a:r>
          </a:p>
          <a:p>
            <a:pPr algn="ctr"/>
            <a:r>
              <a:rPr lang="en-US" sz="4800" kern="0" dirty="0" smtClean="0">
                <a:solidFill>
                  <a:prstClr val="white"/>
                </a:solidFill>
                <a:latin typeface="Arial Black" panose="020B0A04020102020204" pitchFamily="34" charset="0"/>
                <a:ea typeface="Gungsuh" panose="02030600000101010101" pitchFamily="18" charset="-127"/>
              </a:rPr>
              <a:t>gospels</a:t>
            </a:r>
          </a:p>
          <a:p>
            <a:pPr algn="ctr"/>
            <a:r>
              <a:rPr lang="en-US" sz="5200" kern="0" dirty="0" smtClean="0">
                <a:solidFill>
                  <a:prstClr val="white"/>
                </a:solidFill>
                <a:latin typeface="Arial Black" panose="020B0A04020102020204" pitchFamily="34" charset="0"/>
                <a:ea typeface="Gungsuh" panose="02030600000101010101" pitchFamily="18" charset="-127"/>
              </a:rPr>
              <a:t>?</a:t>
            </a:r>
          </a:p>
        </p:txBody>
      </p:sp>
    </p:spTree>
    <p:extLst>
      <p:ext uri="{BB962C8B-B14F-4D97-AF65-F5344CB8AC3E}">
        <p14:creationId xmlns:p14="http://schemas.microsoft.com/office/powerpoint/2010/main" val="2023051882"/>
      </p:ext>
    </p:extLst>
  </p:cSld>
  <p:clrMapOvr>
    <a:masterClrMapping/>
  </p:clrMapOvr>
  <p:transition spd="slow">
    <p:fade thruBlk="1"/>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152400" y="190500"/>
            <a:ext cx="8839200" cy="6477000"/>
          </a:xfrm>
          <a:solidFill>
            <a:schemeClr val="tx1"/>
          </a:solidFill>
          <a:ln w="76200">
            <a:solidFill>
              <a:schemeClr val="tx1"/>
            </a:solidFill>
            <a:miter lim="800000"/>
            <a:headEnd/>
            <a:tailEnd/>
          </a:ln>
          <a:effectLst>
            <a:outerShdw blurRad="50800" dist="38100" dir="2700000" algn="tl" rotWithShape="0">
              <a:prstClr val="black">
                <a:alpha val="40000"/>
              </a:prstClr>
            </a:outerShdw>
          </a:effectLst>
        </p:spPr>
        <p:txBody>
          <a:bodyPr/>
          <a:lstStyle/>
          <a:p>
            <a:pPr>
              <a:lnSpc>
                <a:spcPct val="110000"/>
              </a:lnSpc>
            </a:pPr>
            <a:r>
              <a:rPr lang="en-US" altLang="en-US" sz="6000" b="1" dirty="0">
                <a:solidFill>
                  <a:srgbClr val="FFFF00"/>
                </a:solidFill>
                <a:effectLst>
                  <a:outerShdw blurRad="38100" dist="38100" dir="2700000" algn="tl">
                    <a:srgbClr val="000000"/>
                  </a:outerShdw>
                </a:effectLst>
                <a:latin typeface="Papyrus" pitchFamily="66" charset="0"/>
              </a:rPr>
              <a:t>Nag </a:t>
            </a:r>
            <a:r>
              <a:rPr lang="en-US" altLang="en-US" sz="6000" b="1" dirty="0" err="1" smtClean="0">
                <a:solidFill>
                  <a:srgbClr val="FFFF00"/>
                </a:solidFill>
                <a:effectLst>
                  <a:outerShdw blurRad="38100" dist="38100" dir="2700000" algn="tl">
                    <a:srgbClr val="000000"/>
                  </a:outerShdw>
                </a:effectLst>
                <a:latin typeface="Papyrus" pitchFamily="66" charset="0"/>
              </a:rPr>
              <a:t>Hammadi</a:t>
            </a:r>
            <a:r>
              <a:rPr lang="en-US" altLang="en-US" sz="6000" b="1" dirty="0" smtClean="0">
                <a:solidFill>
                  <a:srgbClr val="FFFF00"/>
                </a:solidFill>
                <a:effectLst>
                  <a:outerShdw blurRad="38100" dist="38100" dir="2700000" algn="tl">
                    <a:srgbClr val="000000"/>
                  </a:outerShdw>
                </a:effectLst>
                <a:latin typeface="Papyrus" pitchFamily="66" charset="0"/>
              </a:rPr>
              <a:t> Library</a:t>
            </a:r>
            <a:br>
              <a:rPr lang="en-US" altLang="en-US" sz="6000" b="1" dirty="0" smtClean="0">
                <a:solidFill>
                  <a:srgbClr val="FFFF00"/>
                </a:solidFill>
                <a:effectLst>
                  <a:outerShdw blurRad="38100" dist="38100" dir="2700000" algn="tl">
                    <a:srgbClr val="000000"/>
                  </a:outerShdw>
                </a:effectLst>
                <a:latin typeface="Papyrus" pitchFamily="66" charset="0"/>
              </a:rPr>
            </a:br>
            <a:r>
              <a:rPr lang="en-US" altLang="en-US" sz="6000" b="1" dirty="0">
                <a:solidFill>
                  <a:srgbClr val="FFFF00"/>
                </a:solidFill>
                <a:effectLst>
                  <a:outerShdw blurRad="38100" dist="38100" dir="2700000" algn="tl">
                    <a:srgbClr val="000000"/>
                  </a:outerShdw>
                </a:effectLst>
                <a:latin typeface="Papyrus" pitchFamily="66" charset="0"/>
              </a:rPr>
              <a:t/>
            </a:r>
            <a:br>
              <a:rPr lang="en-US" altLang="en-US" sz="6000" b="1" dirty="0">
                <a:solidFill>
                  <a:srgbClr val="FFFF00"/>
                </a:solidFill>
                <a:effectLst>
                  <a:outerShdw blurRad="38100" dist="38100" dir="2700000" algn="tl">
                    <a:srgbClr val="000000"/>
                  </a:outerShdw>
                </a:effectLst>
                <a:latin typeface="Papyrus" pitchFamily="66" charset="0"/>
              </a:rPr>
            </a:br>
            <a:r>
              <a:rPr lang="en-US" altLang="en-US" sz="6000" b="1" dirty="0" smtClean="0">
                <a:solidFill>
                  <a:srgbClr val="FFFF00"/>
                </a:solidFill>
                <a:effectLst>
                  <a:outerShdw blurRad="38100" dist="38100" dir="2700000" algn="tl">
                    <a:srgbClr val="000000"/>
                  </a:outerShdw>
                </a:effectLst>
                <a:latin typeface="Papyrus" pitchFamily="66" charset="0"/>
              </a:rPr>
              <a:t/>
            </a:r>
            <a:br>
              <a:rPr lang="en-US" altLang="en-US" sz="6000" b="1" dirty="0" smtClean="0">
                <a:solidFill>
                  <a:srgbClr val="FFFF00"/>
                </a:solidFill>
                <a:effectLst>
                  <a:outerShdw blurRad="38100" dist="38100" dir="2700000" algn="tl">
                    <a:srgbClr val="000000"/>
                  </a:outerShdw>
                </a:effectLst>
                <a:latin typeface="Papyrus" pitchFamily="66" charset="0"/>
              </a:rPr>
            </a:br>
            <a:endParaRPr lang="en-US" altLang="en-US" sz="6000" dirty="0">
              <a:solidFill>
                <a:srgbClr val="FFFF00"/>
              </a:solidFill>
              <a:latin typeface="Papyrus" pitchFamily="66" charset="0"/>
            </a:endParaRPr>
          </a:p>
        </p:txBody>
      </p:sp>
      <p:sp>
        <p:nvSpPr>
          <p:cNvPr id="3" name="Rectangle 3"/>
          <p:cNvSpPr txBox="1">
            <a:spLocks noChangeArrowheads="1"/>
          </p:cNvSpPr>
          <p:nvPr/>
        </p:nvSpPr>
        <p:spPr bwMode="auto">
          <a:xfrm>
            <a:off x="457200" y="3429000"/>
            <a:ext cx="8229600" cy="2743200"/>
          </a:xfrm>
          <a:prstGeom prst="rect">
            <a:avLst/>
          </a:prstGeom>
          <a:solidFill>
            <a:srgbClr val="FFFF00"/>
          </a:solidFill>
          <a:ln w="57150" cmpd="thickThin">
            <a:noFill/>
            <a:miter lim="800000"/>
            <a:headEnd/>
            <a:tailEnd/>
          </a:ln>
          <a:effectLst>
            <a:outerShdw blurRad="127000" dist="38100" dir="2700000" algn="ctr">
              <a:srgbClr val="000000">
                <a:alpha val="45000"/>
              </a:srgbClr>
            </a:outerShdw>
          </a:effectLst>
          <a:scene3d>
            <a:camera prst="perspectiveFront" fov="2700000">
              <a:rot lat="20398829" lon="21582675" rev="0"/>
            </a:camera>
            <a:lightRig rig="soft" dir="t">
              <a:rot lat="0" lon="0" rev="0"/>
            </a:lightRig>
          </a:scene3d>
          <a:sp3d prstMaterial="translucentPowder">
            <a:bevelT w="203200" h="50800" prst="softRound"/>
          </a:sp3d>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80000"/>
              </a:lnSpc>
            </a:pPr>
            <a:endParaRPr lang="en-US" altLang="en-US" sz="1000" b="1" kern="0" dirty="0" smtClean="0">
              <a:latin typeface="Calibri" panose="020F0502020204030204" pitchFamily="34" charset="0"/>
            </a:endParaRPr>
          </a:p>
          <a:p>
            <a:pPr>
              <a:lnSpc>
                <a:spcPct val="80000"/>
              </a:lnSpc>
            </a:pPr>
            <a:r>
              <a:rPr lang="en-US" altLang="en-US" sz="4000" b="1" kern="0" dirty="0" smtClean="0">
                <a:latin typeface="Calibri" panose="020F0502020204030204" pitchFamily="34" charset="0"/>
              </a:rPr>
              <a:t>4th century papyrus manuscripts</a:t>
            </a:r>
          </a:p>
          <a:p>
            <a:pPr>
              <a:lnSpc>
                <a:spcPct val="80000"/>
              </a:lnSpc>
            </a:pPr>
            <a:r>
              <a:rPr lang="en-US" altLang="en-US" sz="4000" b="1" kern="0" dirty="0" smtClean="0">
                <a:latin typeface="Calibri" panose="020F0502020204030204" pitchFamily="34" charset="0"/>
              </a:rPr>
              <a:t>discovered 1945</a:t>
            </a:r>
          </a:p>
          <a:p>
            <a:pPr>
              <a:lnSpc>
                <a:spcPct val="80000"/>
              </a:lnSpc>
            </a:pPr>
            <a:r>
              <a:rPr lang="en-US" altLang="en-US" sz="4000" b="1" kern="0" dirty="0" smtClean="0">
                <a:latin typeface="Calibri" panose="020F0502020204030204" pitchFamily="34" charset="0"/>
              </a:rPr>
              <a:t>“Gospel of Thomas,”                      “Gospel of Phillip,” etc., etc.</a:t>
            </a:r>
          </a:p>
        </p:txBody>
      </p:sp>
    </p:spTree>
    <p:extLst>
      <p:ext uri="{BB962C8B-B14F-4D97-AF65-F5344CB8AC3E}">
        <p14:creationId xmlns:p14="http://schemas.microsoft.com/office/powerpoint/2010/main" val="98298511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52400" y="304800"/>
            <a:ext cx="8763000" cy="1219200"/>
          </a:xfrm>
          <a:solidFill>
            <a:srgbClr val="CC0000"/>
          </a:solidFill>
          <a:ln w="57150" cmpd="thickThin">
            <a:solidFill>
              <a:schemeClr val="tx1"/>
            </a:solidFill>
            <a:miter lim="800000"/>
            <a:headEnd/>
            <a:tailEnd/>
          </a:ln>
          <a:effectLst>
            <a:outerShdw dist="107763" dir="2700000" algn="ctr" rotWithShape="0">
              <a:schemeClr val="bg2"/>
            </a:outerShdw>
          </a:effectLst>
        </p:spPr>
        <p:txBody>
          <a:bodyPr/>
          <a:lstStyle/>
          <a:p>
            <a:r>
              <a:rPr lang="en-US" altLang="en-US" sz="4800" b="1">
                <a:solidFill>
                  <a:schemeClr val="bg1"/>
                </a:solidFill>
                <a:effectLst>
                  <a:outerShdw blurRad="38100" dist="38100" dir="2700000" algn="tl">
                    <a:srgbClr val="000000"/>
                  </a:outerShdw>
                </a:effectLst>
                <a:latin typeface="Papyrus" pitchFamily="66" charset="0"/>
              </a:rPr>
              <a:t>some general gnostic traits...</a:t>
            </a:r>
            <a:endParaRPr lang="en-US" altLang="en-US">
              <a:solidFill>
                <a:srgbClr val="FFFF00"/>
              </a:solidFill>
              <a:latin typeface="Papyrus" pitchFamily="66" charset="0"/>
            </a:endParaRPr>
          </a:p>
        </p:txBody>
      </p:sp>
      <p:sp>
        <p:nvSpPr>
          <p:cNvPr id="111619" name="Rectangle 3"/>
          <p:cNvSpPr>
            <a:spLocks noGrp="1" noChangeArrowheads="1"/>
          </p:cNvSpPr>
          <p:nvPr>
            <p:ph type="body" idx="1"/>
          </p:nvPr>
        </p:nvSpPr>
        <p:spPr>
          <a:xfrm>
            <a:off x="304800" y="1828800"/>
            <a:ext cx="8534400" cy="4724400"/>
          </a:xfrm>
          <a:solidFill>
            <a:schemeClr val="tx1"/>
          </a:solidFill>
          <a:ln w="76200" cmpd="tri">
            <a:solidFill>
              <a:schemeClr val="tx1"/>
            </a:solidFill>
            <a:miter lim="800000"/>
            <a:headEnd/>
            <a:tailEnd/>
          </a:ln>
          <a:effectLst>
            <a:outerShdw dist="107763" dir="2700000" algn="ctr" rotWithShape="0">
              <a:schemeClr val="bg2"/>
            </a:outerShdw>
          </a:effectLst>
        </p:spPr>
        <p:txBody>
          <a:bodyPr/>
          <a:lstStyle/>
          <a:p>
            <a:pPr lvl="2">
              <a:lnSpc>
                <a:spcPct val="150000"/>
              </a:lnSpc>
            </a:pPr>
            <a:endParaRPr lang="en-US" altLang="en-US" sz="3600" b="1" i="1" dirty="0" smtClean="0">
              <a:solidFill>
                <a:srgbClr val="FFFF00"/>
              </a:solidFill>
              <a:latin typeface="Arial" charset="0"/>
            </a:endParaRPr>
          </a:p>
          <a:p>
            <a:pPr lvl="2">
              <a:lnSpc>
                <a:spcPct val="150000"/>
              </a:lnSpc>
            </a:pPr>
            <a:r>
              <a:rPr lang="en-US" altLang="en-US" sz="3600" b="1" i="1" dirty="0" smtClean="0">
                <a:solidFill>
                  <a:srgbClr val="FFFF00"/>
                </a:solidFill>
                <a:latin typeface="Arial" charset="0"/>
              </a:rPr>
              <a:t>secret </a:t>
            </a:r>
            <a:r>
              <a:rPr lang="en-US" altLang="en-US" sz="3600" b="1" i="1" dirty="0">
                <a:solidFill>
                  <a:srgbClr val="FFFF00"/>
                </a:solidFill>
                <a:latin typeface="Arial" charset="0"/>
              </a:rPr>
              <a:t>“knowledge”</a:t>
            </a:r>
          </a:p>
          <a:p>
            <a:pPr lvl="2"/>
            <a:r>
              <a:rPr lang="en-US" altLang="en-US" sz="3600" b="1" i="1" dirty="0" smtClean="0">
                <a:solidFill>
                  <a:srgbClr val="FFFF00"/>
                </a:solidFill>
                <a:latin typeface="Arial" charset="0"/>
              </a:rPr>
              <a:t>many gods</a:t>
            </a:r>
            <a:endParaRPr lang="en-US" altLang="en-US" sz="3600" b="1" i="1" dirty="0">
              <a:solidFill>
                <a:srgbClr val="FFFF00"/>
              </a:solidFill>
              <a:latin typeface="Arial" charset="0"/>
            </a:endParaRPr>
          </a:p>
          <a:p>
            <a:pPr lvl="2"/>
            <a:r>
              <a:rPr lang="en-US" altLang="en-US" sz="3600" b="1" i="1" dirty="0">
                <a:solidFill>
                  <a:srgbClr val="FFFF00"/>
                </a:solidFill>
                <a:latin typeface="Arial" charset="0"/>
              </a:rPr>
              <a:t>the creator of this world was evil </a:t>
            </a:r>
          </a:p>
        </p:txBody>
      </p:sp>
    </p:spTree>
    <p:extLst>
      <p:ext uri="{BB962C8B-B14F-4D97-AF65-F5344CB8AC3E}">
        <p14:creationId xmlns:p14="http://schemas.microsoft.com/office/powerpoint/2010/main" val="324033195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0" y="1828800"/>
            <a:ext cx="9144000" cy="5029200"/>
          </a:xfrm>
          <a:solidFill>
            <a:schemeClr val="tx1"/>
          </a:solidFill>
        </p:spPr>
        <p:txBody>
          <a:bodyPr/>
          <a:lstStyle/>
          <a:p>
            <a:pPr>
              <a:spcBef>
                <a:spcPct val="50000"/>
              </a:spcBef>
            </a:pPr>
            <a:r>
              <a:rPr lang="en-US" altLang="en-US" sz="3600">
                <a:solidFill>
                  <a:schemeClr val="bg1"/>
                </a:solidFill>
                <a:latin typeface="Arial" charset="0"/>
              </a:rPr>
              <a:t>Presupposes...</a:t>
            </a:r>
          </a:p>
          <a:p>
            <a:pPr>
              <a:spcBef>
                <a:spcPct val="50000"/>
              </a:spcBef>
            </a:pPr>
            <a:r>
              <a:rPr lang="en-US" altLang="en-US" sz="3600">
                <a:solidFill>
                  <a:schemeClr val="bg1"/>
                </a:solidFill>
                <a:latin typeface="Arial" charset="0"/>
              </a:rPr>
              <a:t>“the Samaritan gave nothing but wine and oil to the wounded man”  </a:t>
            </a:r>
            <a:r>
              <a:rPr lang="en-US" altLang="en-US" b="1">
                <a:solidFill>
                  <a:srgbClr val="FFFF00"/>
                </a:solidFill>
                <a:latin typeface="Arial" charset="0"/>
              </a:rPr>
              <a:t>GOP.78</a:t>
            </a:r>
            <a:endParaRPr lang="en-US" altLang="en-US" sz="4000">
              <a:solidFill>
                <a:srgbClr val="FFFF00"/>
              </a:solidFill>
              <a:latin typeface="Arial" charset="0"/>
            </a:endParaRPr>
          </a:p>
          <a:p>
            <a:pPr>
              <a:lnSpc>
                <a:spcPct val="90000"/>
              </a:lnSpc>
              <a:spcBef>
                <a:spcPct val="50000"/>
              </a:spcBef>
            </a:pPr>
            <a:r>
              <a:rPr lang="en-US" altLang="en-US" sz="3600">
                <a:solidFill>
                  <a:schemeClr val="bg1"/>
                </a:solidFill>
                <a:latin typeface="Arial" charset="0"/>
              </a:rPr>
              <a:t>“That is why the word says, “Already the ax is laid at the root of the trees”  </a:t>
            </a:r>
            <a:r>
              <a:rPr lang="en-US" altLang="en-US" b="1">
                <a:solidFill>
                  <a:srgbClr val="FFFF00"/>
                </a:solidFill>
                <a:latin typeface="Arial" charset="0"/>
              </a:rPr>
              <a:t>GOP.83</a:t>
            </a:r>
            <a:endParaRPr lang="en-US" altLang="en-US" sz="3600" b="1">
              <a:solidFill>
                <a:srgbClr val="FFFF00"/>
              </a:solidFill>
              <a:latin typeface="Arial" charset="0"/>
            </a:endParaRPr>
          </a:p>
          <a:p>
            <a:pPr>
              <a:lnSpc>
                <a:spcPct val="90000"/>
              </a:lnSpc>
              <a:spcBef>
                <a:spcPct val="50000"/>
              </a:spcBef>
            </a:pPr>
            <a:r>
              <a:rPr lang="en-US" altLang="en-US" sz="3600" b="1">
                <a:solidFill>
                  <a:srgbClr val="FFFF00"/>
                </a:solidFill>
                <a:latin typeface="Arial" charset="0"/>
              </a:rPr>
              <a:t>The apostles who were before us had these names for him: “Jesus, the Nazorean, Messiah,”</a:t>
            </a:r>
            <a:r>
              <a:rPr lang="en-US" altLang="en-US" sz="3600">
                <a:solidFill>
                  <a:srgbClr val="FFFF00"/>
                </a:solidFill>
                <a:latin typeface="Arial" charset="0"/>
              </a:rPr>
              <a:t> </a:t>
            </a:r>
            <a:r>
              <a:rPr lang="en-US" altLang="en-US" sz="3600" b="1">
                <a:solidFill>
                  <a:schemeClr val="bg1"/>
                </a:solidFill>
                <a:latin typeface="Arial" charset="0"/>
              </a:rPr>
              <a:t>GOP.62</a:t>
            </a:r>
            <a:endParaRPr lang="en-US" altLang="en-US" sz="3600"/>
          </a:p>
        </p:txBody>
      </p:sp>
      <p:sp>
        <p:nvSpPr>
          <p:cNvPr id="108548" name="Rectangle 4"/>
          <p:cNvSpPr>
            <a:spLocks noGrp="1" noChangeArrowheads="1"/>
          </p:cNvSpPr>
          <p:nvPr>
            <p:ph type="title"/>
          </p:nvPr>
        </p:nvSpPr>
        <p:spPr>
          <a:xfrm>
            <a:off x="685800" y="381000"/>
            <a:ext cx="7772400" cy="1143000"/>
          </a:xfrm>
          <a:solidFill>
            <a:srgbClr val="FFFF00"/>
          </a:solidFill>
          <a:ln w="57150" cmpd="thickThin">
            <a:solidFill>
              <a:schemeClr val="tx1"/>
            </a:solidFill>
            <a:miter lim="800000"/>
            <a:headEnd/>
            <a:tailEnd/>
          </a:ln>
          <a:effectLst>
            <a:outerShdw dist="107763" dir="2700000" algn="ctr" rotWithShape="0">
              <a:schemeClr val="bg2"/>
            </a:outerShdw>
          </a:effectLst>
        </p:spPr>
        <p:txBody>
          <a:bodyPr/>
          <a:lstStyle/>
          <a:p>
            <a:r>
              <a:rPr lang="en-US" altLang="en-US" sz="4800" b="1">
                <a:solidFill>
                  <a:schemeClr val="tx1"/>
                </a:solidFill>
                <a:effectLst>
                  <a:outerShdw blurRad="38100" dist="38100" dir="2700000" algn="tl">
                    <a:srgbClr val="FFFFFF"/>
                  </a:outerShdw>
                </a:effectLst>
                <a:latin typeface="Papyrus" pitchFamily="66" charset="0"/>
              </a:rPr>
              <a:t>Gnostic “gospel of Philip”</a:t>
            </a:r>
            <a:endParaRPr lang="en-US" altLang="en-US">
              <a:solidFill>
                <a:srgbClr val="FFFF00"/>
              </a:solidFill>
              <a:latin typeface="Papyrus" pitchFamily="66" charset="0"/>
            </a:endParaRPr>
          </a:p>
        </p:txBody>
      </p:sp>
    </p:spTree>
    <p:extLst>
      <p:ext uri="{BB962C8B-B14F-4D97-AF65-F5344CB8AC3E}">
        <p14:creationId xmlns:p14="http://schemas.microsoft.com/office/powerpoint/2010/main" val="713504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5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3600" i="1" dirty="0" smtClean="0">
                <a:solidFill>
                  <a:schemeClr val="bg1"/>
                </a:solidFill>
                <a:latin typeface="Calibri" panose="020F0502020204030204" pitchFamily="34" charset="0"/>
                <a:cs typeface="Narkisim" pitchFamily="34" charset="-79"/>
              </a:rPr>
              <a:t>a reminder:</a:t>
            </a:r>
            <a:br>
              <a:rPr lang="en-US" sz="3600" i="1" dirty="0" smtClean="0">
                <a:solidFill>
                  <a:schemeClr val="bg1"/>
                </a:solidFill>
                <a:latin typeface="Calibri" panose="020F0502020204030204" pitchFamily="34" charset="0"/>
                <a:cs typeface="Narkisim" pitchFamily="34" charset="-79"/>
              </a:rPr>
            </a:br>
            <a:r>
              <a:rPr lang="en-US" sz="3600" i="1" dirty="0">
                <a:solidFill>
                  <a:schemeClr val="bg1"/>
                </a:solidFill>
                <a:latin typeface="Calibri" panose="020F0502020204030204" pitchFamily="34" charset="0"/>
                <a:cs typeface="Narkisim" pitchFamily="34" charset="-79"/>
              </a:rPr>
              <a:t/>
            </a:r>
            <a:br>
              <a:rPr lang="en-US" sz="3600" i="1" dirty="0">
                <a:solidFill>
                  <a:schemeClr val="bg1"/>
                </a:solidFill>
                <a:latin typeface="Calibri" panose="020F0502020204030204" pitchFamily="34" charset="0"/>
                <a:cs typeface="Narkisim" pitchFamily="34" charset="-79"/>
              </a:rPr>
            </a:br>
            <a:r>
              <a:rPr lang="en-US" sz="3600" i="1" dirty="0" smtClean="0">
                <a:solidFill>
                  <a:schemeClr val="bg1"/>
                </a:solidFill>
                <a:latin typeface="Calibri" panose="020F0502020204030204" pitchFamily="34" charset="0"/>
                <a:cs typeface="Narkisim" pitchFamily="34" charset="-79"/>
              </a:rPr>
              <a:t/>
            </a:r>
            <a:br>
              <a:rPr lang="en-US" sz="3600" i="1" dirty="0" smtClean="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FEELINGS</a:t>
            </a:r>
            <a:br>
              <a:rPr lang="en-US" sz="3600" dirty="0" smtClean="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(one way or the other)</a:t>
            </a:r>
            <a:br>
              <a:rPr lang="en-US" sz="3600" dirty="0" smtClean="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DON’T CREATE FACTS:</a:t>
            </a:r>
            <a:br>
              <a:rPr lang="en-US" sz="3600" dirty="0" smtClean="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
            </a:r>
            <a:br>
              <a:rPr lang="en-US" sz="3600" dirty="0" smtClean="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
            </a:r>
            <a:br>
              <a:rPr lang="en-US" sz="3600" dirty="0" smtClean="0">
                <a:solidFill>
                  <a:schemeClr val="bg1"/>
                </a:solidFill>
                <a:latin typeface="Calibri" panose="020F0502020204030204" pitchFamily="34" charset="0"/>
                <a:cs typeface="Narkisim" pitchFamily="34" charset="-79"/>
              </a:rPr>
            </a:br>
            <a:r>
              <a:rPr lang="en-US" sz="3600" b="1" i="1" dirty="0" smtClean="0">
                <a:solidFill>
                  <a:srgbClr val="FFFF00"/>
                </a:solidFill>
                <a:latin typeface="Calibri" panose="020F0502020204030204" pitchFamily="34" charset="0"/>
                <a:cs typeface="Narkisim" pitchFamily="34" charset="-79"/>
              </a:rPr>
              <a:t>GEN. 37                 LUKE 22</a:t>
            </a:r>
            <a:br>
              <a:rPr lang="en-US" sz="3600" b="1" i="1" dirty="0" smtClean="0">
                <a:solidFill>
                  <a:srgbClr val="FFFF00"/>
                </a:solidFill>
                <a:latin typeface="Calibri" panose="020F0502020204030204" pitchFamily="34" charset="0"/>
                <a:cs typeface="Narkisim" pitchFamily="34" charset="-79"/>
              </a:rPr>
            </a:br>
            <a:r>
              <a:rPr lang="en-US" sz="3600" b="1" i="1" dirty="0">
                <a:solidFill>
                  <a:srgbClr val="FFFF00"/>
                </a:solidFill>
                <a:latin typeface="Calibri" panose="020F0502020204030204" pitchFamily="34" charset="0"/>
                <a:cs typeface="Narkisim" pitchFamily="34" charset="-79"/>
              </a:rPr>
              <a:t/>
            </a:r>
            <a:br>
              <a:rPr lang="en-US" sz="3600" b="1" i="1" dirty="0">
                <a:solidFill>
                  <a:srgbClr val="FFFF00"/>
                </a:solidFill>
                <a:latin typeface="Calibri" panose="020F0502020204030204" pitchFamily="34" charset="0"/>
                <a:cs typeface="Narkisim" pitchFamily="34" charset="-79"/>
              </a:rPr>
            </a:br>
            <a:r>
              <a:rPr lang="en-US" sz="3600" b="1" i="1" dirty="0" smtClean="0">
                <a:solidFill>
                  <a:srgbClr val="FFFF00"/>
                </a:solidFill>
                <a:latin typeface="Calibri" panose="020F0502020204030204" pitchFamily="34" charset="0"/>
                <a:cs typeface="Narkisim" pitchFamily="34" charset="-79"/>
              </a:rPr>
              <a:t/>
            </a:r>
            <a:br>
              <a:rPr lang="en-US" sz="3600" b="1" i="1" dirty="0" smtClean="0">
                <a:solidFill>
                  <a:srgbClr val="FFFF00"/>
                </a:solidFill>
                <a:latin typeface="Calibri" panose="020F0502020204030204" pitchFamily="34" charset="0"/>
                <a:cs typeface="Narkisim" pitchFamily="34" charset="-79"/>
              </a:rPr>
            </a:br>
            <a:r>
              <a:rPr lang="en-US" sz="3600" b="1" i="1" dirty="0" smtClean="0">
                <a:solidFill>
                  <a:srgbClr val="FFFF00"/>
                </a:solidFill>
                <a:latin typeface="Calibri" panose="020F0502020204030204" pitchFamily="34" charset="0"/>
                <a:cs typeface="Narkisim" pitchFamily="34" charset="-79"/>
              </a:rPr>
              <a:t/>
            </a:r>
            <a:br>
              <a:rPr lang="en-US" sz="3600" b="1" i="1" dirty="0" smtClean="0">
                <a:solidFill>
                  <a:srgbClr val="FFFF00"/>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endParaRPr lang="en-US" sz="2800" i="1" dirty="0">
              <a:solidFill>
                <a:srgbClr val="FFFF00"/>
              </a:solidFill>
              <a:latin typeface="Calibri" panose="020F0502020204030204" pitchFamily="34" charset="0"/>
              <a:cs typeface="Narkisim" pitchFamily="34" charset="-79"/>
            </a:endParaRPr>
          </a:p>
        </p:txBody>
      </p:sp>
    </p:spTree>
    <p:extLst>
      <p:ext uri="{BB962C8B-B14F-4D97-AF65-F5344CB8AC3E}">
        <p14:creationId xmlns:p14="http://schemas.microsoft.com/office/powerpoint/2010/main" val="1856277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04800" y="457200"/>
            <a:ext cx="8534400" cy="1143000"/>
          </a:xfrm>
          <a:solidFill>
            <a:srgbClr val="FFFF00"/>
          </a:solidFill>
          <a:ln w="57150" cmpd="thickThin">
            <a:solidFill>
              <a:schemeClr val="tx1"/>
            </a:solidFill>
            <a:miter lim="800000"/>
            <a:headEnd/>
            <a:tailEnd/>
          </a:ln>
          <a:effectLst>
            <a:outerShdw dist="107763" dir="2700000" algn="ctr" rotWithShape="0">
              <a:schemeClr val="bg2"/>
            </a:outerShdw>
          </a:effectLst>
        </p:spPr>
        <p:txBody>
          <a:bodyPr/>
          <a:lstStyle/>
          <a:p>
            <a:r>
              <a:rPr lang="en-US" altLang="en-US" sz="4800" b="1">
                <a:solidFill>
                  <a:schemeClr val="tx1"/>
                </a:solidFill>
                <a:effectLst>
                  <a:outerShdw blurRad="38100" dist="38100" dir="2700000" algn="tl">
                    <a:srgbClr val="FFFFFF"/>
                  </a:outerShdw>
                </a:effectLst>
                <a:latin typeface="Papyrus" pitchFamily="66" charset="0"/>
              </a:rPr>
              <a:t>Gnostic “gospel of Thomas”</a:t>
            </a:r>
            <a:endParaRPr lang="en-US" altLang="en-US">
              <a:solidFill>
                <a:srgbClr val="FFFF00"/>
              </a:solidFill>
              <a:latin typeface="Papyrus" pitchFamily="66" charset="0"/>
            </a:endParaRPr>
          </a:p>
        </p:txBody>
      </p:sp>
      <p:sp>
        <p:nvSpPr>
          <p:cNvPr id="94211" name="Text Box 3"/>
          <p:cNvSpPr txBox="1">
            <a:spLocks noChangeArrowheads="1"/>
          </p:cNvSpPr>
          <p:nvPr/>
        </p:nvSpPr>
        <p:spPr bwMode="auto">
          <a:xfrm>
            <a:off x="0" y="1890713"/>
            <a:ext cx="9144000" cy="501675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dirty="0" smtClean="0">
                <a:solidFill>
                  <a:schemeClr val="bg1"/>
                </a:solidFill>
                <a:latin typeface="Arial" charset="0"/>
              </a:rPr>
              <a:t>   GT quote:</a:t>
            </a:r>
            <a:endParaRPr lang="en-US" altLang="en-US" sz="3200" dirty="0">
              <a:solidFill>
                <a:schemeClr val="bg1"/>
              </a:solidFill>
              <a:latin typeface="Arial" charset="0"/>
            </a:endParaRPr>
          </a:p>
          <a:p>
            <a:pPr eaLnBrk="0" fontAlgn="base" hangingPunct="0">
              <a:spcBef>
                <a:spcPct val="50000"/>
              </a:spcBef>
              <a:spcAft>
                <a:spcPct val="0"/>
              </a:spcAft>
            </a:pPr>
            <a:endParaRPr lang="en-US" altLang="en-US" sz="3200" dirty="0" smtClean="0">
              <a:solidFill>
                <a:srgbClr val="FFFF00"/>
              </a:solidFill>
              <a:latin typeface="Arial" charset="0"/>
            </a:endParaRPr>
          </a:p>
          <a:p>
            <a:pPr eaLnBrk="0" fontAlgn="base" hangingPunct="0">
              <a:spcBef>
                <a:spcPct val="50000"/>
              </a:spcBef>
              <a:spcAft>
                <a:spcPct val="0"/>
              </a:spcAft>
            </a:pPr>
            <a:r>
              <a:rPr lang="en-US" altLang="en-US" sz="3200" dirty="0" smtClean="0">
                <a:solidFill>
                  <a:srgbClr val="FFFF00"/>
                </a:solidFill>
                <a:latin typeface="Arial" charset="0"/>
              </a:rPr>
              <a:t>“If you fast, you will give rise to sin for yourselves; and if you pray, you will be condemned; and if you give alms, you will do harm to your spirits” 								</a:t>
            </a:r>
            <a:r>
              <a:rPr lang="en-US" altLang="en-US" sz="3200" b="1" i="1" dirty="0" smtClean="0">
                <a:solidFill>
                  <a:srgbClr val="FFFFFF"/>
                </a:solidFill>
                <a:latin typeface="Arial" charset="0"/>
              </a:rPr>
              <a:t>G.T. 14</a:t>
            </a:r>
          </a:p>
          <a:p>
            <a:pPr eaLnBrk="0" fontAlgn="base" hangingPunct="0">
              <a:spcBef>
                <a:spcPct val="50000"/>
              </a:spcBef>
              <a:spcAft>
                <a:spcPct val="0"/>
              </a:spcAft>
            </a:pPr>
            <a:endParaRPr lang="en-US" altLang="en-US" sz="3200" b="1" i="1" dirty="0" smtClean="0">
              <a:solidFill>
                <a:srgbClr val="FFFFFF"/>
              </a:solidFill>
              <a:latin typeface="Arial" charset="0"/>
            </a:endParaRPr>
          </a:p>
          <a:p>
            <a:pPr eaLnBrk="0" fontAlgn="base" hangingPunct="0">
              <a:spcBef>
                <a:spcPct val="50000"/>
              </a:spcBef>
              <a:spcAft>
                <a:spcPct val="0"/>
              </a:spcAft>
            </a:pPr>
            <a:endParaRPr lang="en-US" altLang="en-US" sz="3200" dirty="0" smtClean="0">
              <a:solidFill>
                <a:srgbClr val="FFFF00"/>
              </a:solidFill>
              <a:latin typeface="Arial" charset="0"/>
            </a:endParaRPr>
          </a:p>
        </p:txBody>
      </p:sp>
    </p:spTree>
    <p:extLst>
      <p:ext uri="{BB962C8B-B14F-4D97-AF65-F5344CB8AC3E}">
        <p14:creationId xmlns:p14="http://schemas.microsoft.com/office/powerpoint/2010/main" val="2909555286"/>
      </p:ext>
    </p:extLst>
  </p:cSld>
  <p:clrMapOvr>
    <a:masterClrMapping/>
  </p:clrMapOvr>
  <p:transition spd="slow">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4800" y="457200"/>
            <a:ext cx="8534400" cy="1143000"/>
          </a:xfrm>
          <a:solidFill>
            <a:srgbClr val="FFFF00"/>
          </a:solidFill>
          <a:ln w="57150" cmpd="thickThin">
            <a:solidFill>
              <a:schemeClr val="tx1"/>
            </a:solidFill>
            <a:miter lim="800000"/>
            <a:headEnd/>
            <a:tailEnd/>
          </a:ln>
          <a:effectLst>
            <a:outerShdw dist="107763" dir="2700000" algn="ctr" rotWithShape="0">
              <a:schemeClr val="bg2"/>
            </a:outerShdw>
          </a:effectLst>
        </p:spPr>
        <p:txBody>
          <a:bodyPr/>
          <a:lstStyle/>
          <a:p>
            <a:r>
              <a:rPr lang="en-US" altLang="en-US" sz="4800" b="1">
                <a:solidFill>
                  <a:schemeClr val="tx1"/>
                </a:solidFill>
                <a:effectLst>
                  <a:outerShdw blurRad="38100" dist="38100" dir="2700000" algn="tl">
                    <a:srgbClr val="FFFFFF"/>
                  </a:outerShdw>
                </a:effectLst>
                <a:latin typeface="Papyrus" pitchFamily="66" charset="0"/>
              </a:rPr>
              <a:t>Gnostic “gospel of Thomas”</a:t>
            </a:r>
            <a:endParaRPr lang="en-US" altLang="en-US">
              <a:solidFill>
                <a:srgbClr val="FFFF00"/>
              </a:solidFill>
              <a:latin typeface="Papyrus" pitchFamily="66" charset="0"/>
            </a:endParaRPr>
          </a:p>
        </p:txBody>
      </p:sp>
      <p:sp>
        <p:nvSpPr>
          <p:cNvPr id="95235" name="Text Box 3"/>
          <p:cNvSpPr txBox="1">
            <a:spLocks noChangeArrowheads="1"/>
          </p:cNvSpPr>
          <p:nvPr/>
        </p:nvSpPr>
        <p:spPr bwMode="auto">
          <a:xfrm>
            <a:off x="0" y="1978997"/>
            <a:ext cx="9144000" cy="495520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dirty="0" smtClean="0">
                <a:solidFill>
                  <a:srgbClr val="000000"/>
                </a:solidFill>
                <a:latin typeface="Arial" charset="0"/>
              </a:rPr>
              <a:t>   J</a:t>
            </a:r>
            <a:r>
              <a:rPr lang="en-US" altLang="en-US" sz="2800" dirty="0" smtClean="0">
                <a:solidFill>
                  <a:srgbClr val="FFFFFF"/>
                </a:solidFill>
                <a:latin typeface="Arial" charset="0"/>
              </a:rPr>
              <a:t>GT parable:</a:t>
            </a:r>
          </a:p>
          <a:p>
            <a:pPr eaLnBrk="0" fontAlgn="base" hangingPunct="0">
              <a:spcBef>
                <a:spcPct val="50000"/>
              </a:spcBef>
              <a:spcAft>
                <a:spcPct val="0"/>
              </a:spcAft>
            </a:pPr>
            <a:r>
              <a:rPr lang="en-US" altLang="en-US" sz="3200" dirty="0" smtClean="0">
                <a:solidFill>
                  <a:srgbClr val="FFFF00"/>
                </a:solidFill>
                <a:latin typeface="Arial" charset="0"/>
              </a:rPr>
              <a:t>Jesus said, “The kingdom of the [father] is like a certain woman who was carrying a [jar] full of meal. While she was walking [on the] road, still some distance from home, the handle of the jar broke and the meal emptied out behind her [on] the road. She did not realize it; she had noticed no accident. When she reached her house, she set the jar down and found it empty.”	</a:t>
            </a:r>
            <a:r>
              <a:rPr lang="en-US" altLang="en-US" sz="3200" b="1" i="1" dirty="0" smtClean="0">
                <a:solidFill>
                  <a:srgbClr val="FFFFFF"/>
                </a:solidFill>
                <a:latin typeface="Arial" charset="0"/>
              </a:rPr>
              <a:t>G.T. 97</a:t>
            </a:r>
          </a:p>
          <a:p>
            <a:pPr eaLnBrk="0" fontAlgn="base" hangingPunct="0">
              <a:spcBef>
                <a:spcPct val="50000"/>
              </a:spcBef>
              <a:spcAft>
                <a:spcPct val="0"/>
              </a:spcAft>
            </a:pPr>
            <a:r>
              <a:rPr lang="en-US" altLang="en-US" sz="800" dirty="0" smtClean="0">
                <a:solidFill>
                  <a:srgbClr val="FFFF00"/>
                </a:solidFill>
                <a:latin typeface="Arial" charset="0"/>
              </a:rPr>
              <a:t>                          </a:t>
            </a:r>
            <a:endParaRPr lang="en-US" altLang="en-US" sz="3200" dirty="0" smtClean="0">
              <a:solidFill>
                <a:srgbClr val="FFFF00"/>
              </a:solidFill>
              <a:latin typeface="Arial" charset="0"/>
            </a:endParaRPr>
          </a:p>
        </p:txBody>
      </p:sp>
    </p:spTree>
    <p:extLst>
      <p:ext uri="{BB962C8B-B14F-4D97-AF65-F5344CB8AC3E}">
        <p14:creationId xmlns:p14="http://schemas.microsoft.com/office/powerpoint/2010/main" val="22656510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04800" y="457200"/>
            <a:ext cx="8534400" cy="1143000"/>
          </a:xfrm>
          <a:solidFill>
            <a:srgbClr val="FFFF00"/>
          </a:solidFill>
          <a:ln w="57150" cmpd="thickThin">
            <a:solidFill>
              <a:schemeClr val="tx1"/>
            </a:solidFill>
            <a:miter lim="800000"/>
            <a:headEnd/>
            <a:tailEnd/>
          </a:ln>
          <a:effectLst>
            <a:outerShdw dist="107763" dir="2700000" algn="ctr" rotWithShape="0">
              <a:schemeClr val="bg2"/>
            </a:outerShdw>
          </a:effectLst>
        </p:spPr>
        <p:txBody>
          <a:bodyPr/>
          <a:lstStyle/>
          <a:p>
            <a:r>
              <a:rPr lang="en-US" altLang="en-US" sz="4800" b="1">
                <a:solidFill>
                  <a:schemeClr val="tx1"/>
                </a:solidFill>
                <a:effectLst>
                  <a:outerShdw blurRad="38100" dist="38100" dir="2700000" algn="tl">
                    <a:srgbClr val="FFFFFF"/>
                  </a:outerShdw>
                </a:effectLst>
                <a:latin typeface="Papyrus" pitchFamily="66" charset="0"/>
              </a:rPr>
              <a:t>Gnostic “gospel of Thomas”</a:t>
            </a:r>
            <a:endParaRPr lang="en-US" altLang="en-US">
              <a:solidFill>
                <a:srgbClr val="FFFF00"/>
              </a:solidFill>
              <a:latin typeface="Papyrus" pitchFamily="66" charset="0"/>
            </a:endParaRPr>
          </a:p>
        </p:txBody>
      </p:sp>
      <p:sp>
        <p:nvSpPr>
          <p:cNvPr id="97283" name="Text Box 3"/>
          <p:cNvSpPr txBox="1">
            <a:spLocks noChangeArrowheads="1"/>
          </p:cNvSpPr>
          <p:nvPr/>
        </p:nvSpPr>
        <p:spPr bwMode="auto">
          <a:xfrm>
            <a:off x="0" y="1890713"/>
            <a:ext cx="9144000" cy="501675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dirty="0" smtClean="0">
                <a:solidFill>
                  <a:srgbClr val="000000"/>
                </a:solidFill>
                <a:latin typeface="Arial" charset="0"/>
              </a:rPr>
              <a:t>   </a:t>
            </a:r>
            <a:r>
              <a:rPr lang="en-US" altLang="en-US" sz="3200" b="1" dirty="0" err="1" smtClean="0">
                <a:latin typeface="Arial" charset="0"/>
              </a:rPr>
              <a:t>J</a:t>
            </a:r>
            <a:r>
              <a:rPr lang="en-US" altLang="en-US" sz="2800" b="1" dirty="0" err="1" smtClean="0">
                <a:latin typeface="Arial" charset="0"/>
              </a:rPr>
              <a:t>Mary</a:t>
            </a:r>
            <a:r>
              <a:rPr lang="en-US" altLang="en-US" sz="2800" b="1" dirty="0" smtClean="0">
                <a:latin typeface="Arial" charset="0"/>
              </a:rPr>
              <a:t> &amp; the “sacred  feminine”?                         </a:t>
            </a:r>
            <a:r>
              <a:rPr lang="en-US" altLang="en-US" sz="3200" dirty="0" smtClean="0">
                <a:solidFill>
                  <a:srgbClr val="FFFF00"/>
                </a:solidFill>
                <a:latin typeface="Arial" charset="0"/>
              </a:rPr>
              <a:t>Simon Peter said to them, “Let Mary leave us, for women are not worthy of life.”</a:t>
            </a:r>
          </a:p>
          <a:p>
            <a:pPr eaLnBrk="0" fontAlgn="base" hangingPunct="0">
              <a:spcBef>
                <a:spcPct val="50000"/>
              </a:spcBef>
              <a:spcAft>
                <a:spcPct val="0"/>
              </a:spcAft>
            </a:pPr>
            <a:r>
              <a:rPr lang="en-US" altLang="en-US" sz="3200" dirty="0" smtClean="0">
                <a:solidFill>
                  <a:srgbClr val="000000"/>
                </a:solidFill>
                <a:latin typeface="Arial" charset="0"/>
              </a:rPr>
              <a:t>Jesus said, “I myself shall lead her in order to make her male, so that she too may become a living spirit resembling you males. For every woman who will make herself male will enter the kingdom of Heaven.” </a:t>
            </a:r>
          </a:p>
          <a:p>
            <a:pPr eaLnBrk="0" fontAlgn="base" hangingPunct="0">
              <a:spcBef>
                <a:spcPct val="50000"/>
              </a:spcBef>
              <a:spcAft>
                <a:spcPct val="0"/>
              </a:spcAft>
            </a:pPr>
            <a:r>
              <a:rPr lang="en-US" altLang="en-US" sz="3200" dirty="0" smtClean="0">
                <a:solidFill>
                  <a:srgbClr val="000000"/>
                </a:solidFill>
                <a:latin typeface="Arial" charset="0"/>
              </a:rPr>
              <a:t>	The Gospel According to Thomas	</a:t>
            </a:r>
            <a:r>
              <a:rPr lang="en-US" altLang="en-US" sz="3200" b="1" i="1" dirty="0" smtClean="0">
                <a:solidFill>
                  <a:srgbClr val="FFFFFF"/>
                </a:solidFill>
                <a:latin typeface="Arial" charset="0"/>
              </a:rPr>
              <a:t>G.T. 114</a:t>
            </a:r>
            <a:endParaRPr lang="en-US" altLang="en-US" sz="3200" dirty="0" smtClean="0">
              <a:solidFill>
                <a:srgbClr val="FFFF00"/>
              </a:solidFill>
              <a:latin typeface="Arial" charset="0"/>
            </a:endParaRPr>
          </a:p>
        </p:txBody>
      </p:sp>
    </p:spTree>
    <p:extLst>
      <p:ext uri="{BB962C8B-B14F-4D97-AF65-F5344CB8AC3E}">
        <p14:creationId xmlns:p14="http://schemas.microsoft.com/office/powerpoint/2010/main" val="3125865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4800" y="457200"/>
            <a:ext cx="8534400" cy="1143000"/>
          </a:xfrm>
          <a:solidFill>
            <a:srgbClr val="FFFF00"/>
          </a:solidFill>
          <a:ln w="57150" cmpd="thickThin">
            <a:solidFill>
              <a:schemeClr val="tx1"/>
            </a:solidFill>
            <a:miter lim="800000"/>
            <a:headEnd/>
            <a:tailEnd/>
          </a:ln>
          <a:effectLst>
            <a:outerShdw dist="107763" dir="2700000" algn="ctr" rotWithShape="0">
              <a:schemeClr val="bg2"/>
            </a:outerShdw>
          </a:effectLst>
        </p:spPr>
        <p:txBody>
          <a:bodyPr/>
          <a:lstStyle/>
          <a:p>
            <a:r>
              <a:rPr lang="en-US" altLang="en-US" sz="4800" b="1">
                <a:solidFill>
                  <a:schemeClr val="tx1"/>
                </a:solidFill>
                <a:effectLst>
                  <a:outerShdw blurRad="38100" dist="38100" dir="2700000" algn="tl">
                    <a:srgbClr val="FFFFFF"/>
                  </a:outerShdw>
                </a:effectLst>
                <a:latin typeface="Papyrus" pitchFamily="66" charset="0"/>
              </a:rPr>
              <a:t>Gnostic “gospel of Thomas”</a:t>
            </a:r>
            <a:endParaRPr lang="en-US" altLang="en-US">
              <a:solidFill>
                <a:srgbClr val="FFFF00"/>
              </a:solidFill>
              <a:latin typeface="Papyrus" pitchFamily="66" charset="0"/>
            </a:endParaRPr>
          </a:p>
        </p:txBody>
      </p:sp>
      <p:sp>
        <p:nvSpPr>
          <p:cNvPr id="99331" name="Text Box 3"/>
          <p:cNvSpPr txBox="1">
            <a:spLocks noChangeArrowheads="1"/>
          </p:cNvSpPr>
          <p:nvPr/>
        </p:nvSpPr>
        <p:spPr bwMode="auto">
          <a:xfrm>
            <a:off x="0" y="1890713"/>
            <a:ext cx="9144000" cy="501675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b="1" dirty="0" smtClean="0">
                <a:solidFill>
                  <a:srgbClr val="000000"/>
                </a:solidFill>
                <a:latin typeface="Arial" charset="0"/>
              </a:rPr>
              <a:t>   </a:t>
            </a:r>
            <a:r>
              <a:rPr lang="en-US" altLang="en-US" sz="3200" b="1" dirty="0" err="1" smtClean="0">
                <a:latin typeface="Arial" charset="0"/>
              </a:rPr>
              <a:t>J</a:t>
            </a:r>
            <a:r>
              <a:rPr lang="en-US" altLang="en-US" sz="2800" b="1" dirty="0" err="1" smtClean="0">
                <a:latin typeface="Arial" charset="0"/>
              </a:rPr>
              <a:t>Mary</a:t>
            </a:r>
            <a:r>
              <a:rPr lang="en-US" altLang="en-US" sz="2800" b="1" dirty="0" smtClean="0">
                <a:latin typeface="Arial" charset="0"/>
              </a:rPr>
              <a:t> &amp; the “sacred  feminine”?                         </a:t>
            </a:r>
            <a:r>
              <a:rPr lang="en-US" altLang="en-US" sz="3200" dirty="0" smtClean="0">
                <a:solidFill>
                  <a:srgbClr val="FFFF00"/>
                </a:solidFill>
                <a:latin typeface="Arial" charset="0"/>
              </a:rPr>
              <a:t>Simon Peter said to them, “Let Mary leave us, for women are not worthy of life.”</a:t>
            </a:r>
          </a:p>
          <a:p>
            <a:pPr eaLnBrk="0" fontAlgn="base" hangingPunct="0">
              <a:spcBef>
                <a:spcPct val="50000"/>
              </a:spcBef>
              <a:spcAft>
                <a:spcPct val="0"/>
              </a:spcAft>
            </a:pPr>
            <a:r>
              <a:rPr lang="en-US" altLang="en-US" sz="3200" dirty="0" smtClean="0">
                <a:solidFill>
                  <a:srgbClr val="FFFF00"/>
                </a:solidFill>
                <a:latin typeface="Arial" charset="0"/>
              </a:rPr>
              <a:t>Jesus said, “I myself shall lead her in order to make her male, so that she too may become a living spirit resembling you males. For every woman who will make herself male will enter the kingdom of Heaven.” </a:t>
            </a:r>
          </a:p>
          <a:p>
            <a:pPr eaLnBrk="0" fontAlgn="base" hangingPunct="0">
              <a:spcBef>
                <a:spcPct val="50000"/>
              </a:spcBef>
              <a:spcAft>
                <a:spcPct val="0"/>
              </a:spcAft>
            </a:pPr>
            <a:r>
              <a:rPr lang="en-US" altLang="en-US" sz="3200" dirty="0" smtClean="0">
                <a:solidFill>
                  <a:schemeClr val="bg1"/>
                </a:solidFill>
                <a:latin typeface="Arial" charset="0"/>
              </a:rPr>
              <a:t>-closing lines of G. Acc.to Thomas</a:t>
            </a:r>
            <a:r>
              <a:rPr lang="en-US" altLang="en-US" sz="3200" dirty="0" smtClean="0">
                <a:solidFill>
                  <a:srgbClr val="FFFF00"/>
                </a:solidFill>
                <a:latin typeface="Arial" charset="0"/>
              </a:rPr>
              <a:t>	</a:t>
            </a:r>
            <a:r>
              <a:rPr lang="en-US" altLang="en-US" sz="3200" b="1" i="1" dirty="0" smtClean="0">
                <a:solidFill>
                  <a:srgbClr val="FFFFFF"/>
                </a:solidFill>
                <a:latin typeface="Arial" charset="0"/>
              </a:rPr>
              <a:t>G.T. 114</a:t>
            </a:r>
            <a:endParaRPr lang="en-US" altLang="en-US" sz="3200" dirty="0" smtClean="0">
              <a:solidFill>
                <a:srgbClr val="FFFF00"/>
              </a:solidFill>
              <a:latin typeface="Arial" charset="0"/>
            </a:endParaRPr>
          </a:p>
        </p:txBody>
      </p:sp>
    </p:spTree>
    <p:extLst>
      <p:ext uri="{BB962C8B-B14F-4D97-AF65-F5344CB8AC3E}">
        <p14:creationId xmlns:p14="http://schemas.microsoft.com/office/powerpoint/2010/main" val="37748879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04800" y="457200"/>
            <a:ext cx="8534400" cy="1143000"/>
          </a:xfrm>
          <a:solidFill>
            <a:srgbClr val="FFFF00"/>
          </a:solidFill>
          <a:ln w="57150" cmpd="thickThin">
            <a:solidFill>
              <a:schemeClr val="tx1"/>
            </a:solidFill>
            <a:miter lim="800000"/>
            <a:headEnd/>
            <a:tailEnd/>
          </a:ln>
          <a:effectLst>
            <a:outerShdw dist="107763" dir="2700000" algn="ctr" rotWithShape="0">
              <a:schemeClr val="bg2"/>
            </a:outerShdw>
          </a:effectLst>
        </p:spPr>
        <p:txBody>
          <a:bodyPr/>
          <a:lstStyle/>
          <a:p>
            <a:r>
              <a:rPr lang="en-US" altLang="en-US" sz="4800" b="1">
                <a:solidFill>
                  <a:schemeClr val="tx1"/>
                </a:solidFill>
                <a:effectLst>
                  <a:outerShdw blurRad="38100" dist="38100" dir="2700000" algn="tl">
                    <a:srgbClr val="FFFFFF"/>
                  </a:outerShdw>
                </a:effectLst>
                <a:latin typeface="Papyrus" pitchFamily="66" charset="0"/>
              </a:rPr>
              <a:t>Gnostic “apoc. of John”</a:t>
            </a:r>
            <a:endParaRPr lang="en-US" altLang="en-US">
              <a:solidFill>
                <a:srgbClr val="FFFF00"/>
              </a:solidFill>
              <a:latin typeface="Papyrus" pitchFamily="66" charset="0"/>
            </a:endParaRPr>
          </a:p>
        </p:txBody>
      </p:sp>
      <p:sp>
        <p:nvSpPr>
          <p:cNvPr id="107523" name="Text Box 3"/>
          <p:cNvSpPr txBox="1">
            <a:spLocks noChangeArrowheads="1"/>
          </p:cNvSpPr>
          <p:nvPr/>
        </p:nvSpPr>
        <p:spPr bwMode="auto">
          <a:xfrm>
            <a:off x="304800" y="1890713"/>
            <a:ext cx="8534400" cy="1865126"/>
          </a:xfrm>
          <a:prstGeom prst="rect">
            <a:avLst/>
          </a:prstGeom>
          <a:solidFill>
            <a:schemeClr val="bg1"/>
          </a:solidFill>
          <a:ln w="57150" cmpd="thinThick">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lnSpc>
                <a:spcPct val="110000"/>
              </a:lnSpc>
              <a:spcBef>
                <a:spcPct val="50000"/>
              </a:spcBef>
              <a:spcAft>
                <a:spcPct val="0"/>
              </a:spcAft>
            </a:pPr>
            <a:r>
              <a:rPr lang="en-US" altLang="en-US" sz="3200" dirty="0" smtClean="0">
                <a:solidFill>
                  <a:srgbClr val="000000"/>
                </a:solidFill>
                <a:latin typeface="Arial" charset="0"/>
              </a:rPr>
              <a:t>Contradictions not ltd. to the </a:t>
            </a:r>
            <a:r>
              <a:rPr lang="en-US" altLang="en-US" sz="3200" dirty="0" err="1" smtClean="0">
                <a:solidFill>
                  <a:srgbClr val="000000"/>
                </a:solidFill>
                <a:latin typeface="Arial" charset="0"/>
              </a:rPr>
              <a:t>the</a:t>
            </a:r>
            <a:r>
              <a:rPr lang="en-US" altLang="en-US" sz="3200" dirty="0" smtClean="0">
                <a:solidFill>
                  <a:srgbClr val="000000"/>
                </a:solidFill>
                <a:latin typeface="Arial" charset="0"/>
              </a:rPr>
              <a:t> gospels:                  Sheds new knowledge[?] on Genesis as well:</a:t>
            </a:r>
          </a:p>
          <a:p>
            <a:pPr algn="ctr" eaLnBrk="0" fontAlgn="base" hangingPunct="0">
              <a:lnSpc>
                <a:spcPct val="110000"/>
              </a:lnSpc>
              <a:spcBef>
                <a:spcPct val="50000"/>
              </a:spcBef>
              <a:spcAft>
                <a:spcPct val="0"/>
              </a:spcAft>
            </a:pPr>
            <a:r>
              <a:rPr lang="en-US" altLang="en-US" sz="2800" b="1" dirty="0" smtClean="0">
                <a:solidFill>
                  <a:srgbClr val="CC0000"/>
                </a:solidFill>
                <a:latin typeface="Arial Black" panose="020B0A04020102020204" pitchFamily="34" charset="0"/>
              </a:rPr>
              <a:t>“not as Moses said”</a:t>
            </a:r>
            <a:r>
              <a:rPr lang="en-US" altLang="en-US" sz="2800" dirty="0" smtClean="0">
                <a:solidFill>
                  <a:srgbClr val="000000"/>
                </a:solidFill>
                <a:latin typeface="Arial Black" panose="020B0A04020102020204" pitchFamily="34" charset="0"/>
              </a:rPr>
              <a:t>  </a:t>
            </a:r>
            <a:r>
              <a:rPr lang="en-US" altLang="en-US" sz="2800" i="1" dirty="0" smtClean="0">
                <a:solidFill>
                  <a:srgbClr val="000000"/>
                </a:solidFill>
                <a:latin typeface="Arial" charset="0"/>
              </a:rPr>
              <a:t>again &amp; again.</a:t>
            </a:r>
            <a:r>
              <a:rPr lang="en-US" altLang="en-US" sz="2800" dirty="0" smtClean="0">
                <a:solidFill>
                  <a:srgbClr val="000000"/>
                </a:solidFill>
                <a:latin typeface="Arial" charset="0"/>
              </a:rPr>
              <a:t> ; </a:t>
            </a:r>
            <a:r>
              <a:rPr lang="en-US" altLang="en-US" sz="2800" dirty="0" err="1" smtClean="0">
                <a:solidFill>
                  <a:srgbClr val="000000"/>
                </a:solidFill>
                <a:latin typeface="Arial" charset="0"/>
              </a:rPr>
              <a:t>eg</a:t>
            </a:r>
            <a:r>
              <a:rPr lang="en-US" altLang="en-US" sz="2800" dirty="0" smtClean="0">
                <a:solidFill>
                  <a:srgbClr val="000000"/>
                </a:solidFill>
                <a:latin typeface="Arial" charset="0"/>
              </a:rPr>
              <a:t>.:</a:t>
            </a:r>
            <a:endParaRPr lang="en-US" altLang="en-US" sz="2800" dirty="0" smtClean="0">
              <a:solidFill>
                <a:srgbClr val="CC0000"/>
              </a:solidFill>
              <a:latin typeface="Arial" charset="0"/>
            </a:endParaRPr>
          </a:p>
        </p:txBody>
      </p:sp>
      <p:sp>
        <p:nvSpPr>
          <p:cNvPr id="107524" name="Text Box 4"/>
          <p:cNvSpPr txBox="1">
            <a:spLocks noChangeArrowheads="1"/>
          </p:cNvSpPr>
          <p:nvPr/>
        </p:nvSpPr>
        <p:spPr bwMode="auto">
          <a:xfrm>
            <a:off x="0" y="4267200"/>
            <a:ext cx="9144000" cy="264687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10000"/>
              </a:lnSpc>
              <a:spcBef>
                <a:spcPct val="50000"/>
              </a:spcBef>
              <a:spcAft>
                <a:spcPct val="0"/>
              </a:spcAft>
            </a:pPr>
            <a:r>
              <a:rPr lang="en-US" altLang="en-US" sz="2800" b="1" dirty="0" smtClean="0">
                <a:solidFill>
                  <a:srgbClr val="FFFFFF"/>
                </a:solidFill>
                <a:latin typeface="Arial" charset="0"/>
              </a:rPr>
              <a:t>          It is not as Moses said, ‘They hid </a:t>
            </a:r>
            <a:r>
              <a:rPr lang="en-US" altLang="en-US" sz="2800" b="1" dirty="0" err="1" smtClean="0">
                <a:solidFill>
                  <a:srgbClr val="FFFFFF"/>
                </a:solidFill>
                <a:latin typeface="Arial" charset="0"/>
              </a:rPr>
              <a:t>themsleves</a:t>
            </a:r>
            <a:r>
              <a:rPr lang="en-US" altLang="en-US" sz="2800" b="1" dirty="0" smtClean="0">
                <a:solidFill>
                  <a:srgbClr val="FFFFFF"/>
                </a:solidFill>
                <a:latin typeface="Arial" charset="0"/>
              </a:rPr>
              <a:t> 	in an ark.’ but they hid themselves in a place, 	not only Noah, but many other people …    	They went into a place and  </a:t>
            </a:r>
            <a:r>
              <a:rPr lang="en-US" altLang="en-US" sz="2800" b="1" dirty="0" smtClean="0">
                <a:solidFill>
                  <a:srgbClr val="FFFF00"/>
                </a:solidFill>
                <a:latin typeface="Arial" charset="0"/>
              </a:rPr>
              <a:t>hid </a:t>
            </a:r>
            <a:r>
              <a:rPr lang="en-US" altLang="en-US" sz="2800" b="1" dirty="0" err="1" smtClean="0">
                <a:solidFill>
                  <a:srgbClr val="FFFF00"/>
                </a:solidFill>
                <a:latin typeface="Arial" charset="0"/>
              </a:rPr>
              <a:t>themsleves</a:t>
            </a:r>
            <a:r>
              <a:rPr lang="en-US" altLang="en-US" sz="2800" b="1" dirty="0" smtClean="0">
                <a:solidFill>
                  <a:srgbClr val="FFFF00"/>
                </a:solidFill>
                <a:latin typeface="Arial" charset="0"/>
              </a:rPr>
              <a:t>             	in a  luminous cloud.       </a:t>
            </a:r>
            <a:r>
              <a:rPr lang="en-US" altLang="en-US" sz="2800" b="1" dirty="0" smtClean="0">
                <a:solidFill>
                  <a:srgbClr val="FFFFFF"/>
                </a:solidFill>
                <a:latin typeface="Arial" charset="0"/>
              </a:rPr>
              <a:t>   </a:t>
            </a:r>
            <a:r>
              <a:rPr lang="en-US" altLang="en-US" sz="2800" i="1" dirty="0" smtClean="0">
                <a:solidFill>
                  <a:srgbClr val="92D050"/>
                </a:solidFill>
                <a:latin typeface="Arial" charset="0"/>
              </a:rPr>
              <a:t>- Apoc. Of Jn. .29</a:t>
            </a:r>
            <a:endParaRPr lang="en-US" altLang="en-US" sz="3200" dirty="0" smtClean="0">
              <a:solidFill>
                <a:srgbClr val="92D050"/>
              </a:solidFill>
              <a:latin typeface="Arial" charset="0"/>
            </a:endParaRPr>
          </a:p>
          <a:p>
            <a:pPr eaLnBrk="0" fontAlgn="base" hangingPunct="0">
              <a:spcBef>
                <a:spcPct val="50000"/>
              </a:spcBef>
              <a:spcAft>
                <a:spcPct val="0"/>
              </a:spcAft>
            </a:pP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604841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wipe(up)">
                                      <p:cBhvr>
                                        <p:cTn id="7" dur="500"/>
                                        <p:tgtEl>
                                          <p:spTgt spid="1075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7524"/>
                                        </p:tgtEl>
                                        <p:attrNameLst>
                                          <p:attrName>style.visibility</p:attrName>
                                        </p:attrNameLst>
                                      </p:cBhvr>
                                      <p:to>
                                        <p:strVal val="visible"/>
                                      </p:to>
                                    </p:set>
                                    <p:animEffect transition="in" filter="wipe(up)">
                                      <p:cBhvr>
                                        <p:cTn id="12"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nimBg="1"/>
      <p:bldP spid="107524" grpId="0" animBg="1"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04800" y="152400"/>
            <a:ext cx="8534400" cy="1143000"/>
          </a:xfrm>
          <a:solidFill>
            <a:srgbClr val="FFFF00"/>
          </a:solidFill>
          <a:ln w="57150" cmpd="thickThin">
            <a:solidFill>
              <a:schemeClr val="tx1"/>
            </a:solidFill>
            <a:miter lim="800000"/>
            <a:headEnd/>
            <a:tailEnd/>
          </a:ln>
          <a:effectLst>
            <a:outerShdw dist="107763" dir="2700000" algn="ctr" rotWithShape="0">
              <a:schemeClr val="bg2"/>
            </a:outerShdw>
          </a:effectLst>
        </p:spPr>
        <p:txBody>
          <a:bodyPr/>
          <a:lstStyle/>
          <a:p>
            <a:r>
              <a:rPr lang="en-US" altLang="en-US" sz="4800" b="1">
                <a:solidFill>
                  <a:schemeClr val="tx1"/>
                </a:solidFill>
                <a:effectLst>
                  <a:outerShdw blurRad="38100" dist="38100" dir="2700000" algn="tl">
                    <a:srgbClr val="FFFFFF"/>
                  </a:outerShdw>
                </a:effectLst>
                <a:latin typeface="Papyrus" pitchFamily="66" charset="0"/>
              </a:rPr>
              <a:t>Gnostic “apoc. of John”</a:t>
            </a:r>
            <a:endParaRPr lang="en-US" altLang="en-US">
              <a:solidFill>
                <a:srgbClr val="FFFF00"/>
              </a:solidFill>
              <a:latin typeface="Papyrus" pitchFamily="66" charset="0"/>
            </a:endParaRPr>
          </a:p>
        </p:txBody>
      </p:sp>
      <p:sp>
        <p:nvSpPr>
          <p:cNvPr id="112643" name="Text Box 3"/>
          <p:cNvSpPr txBox="1">
            <a:spLocks noChangeArrowheads="1"/>
          </p:cNvSpPr>
          <p:nvPr/>
        </p:nvSpPr>
        <p:spPr bwMode="auto">
          <a:xfrm>
            <a:off x="0" y="1544638"/>
            <a:ext cx="9144000" cy="574311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90000"/>
              </a:lnSpc>
              <a:spcBef>
                <a:spcPct val="50000"/>
              </a:spcBef>
              <a:spcAft>
                <a:spcPct val="0"/>
              </a:spcAft>
            </a:pPr>
            <a:r>
              <a:rPr lang="en-US" altLang="en-US" sz="2400" i="1" dirty="0" smtClean="0">
                <a:solidFill>
                  <a:srgbClr val="FFFFFF"/>
                </a:solidFill>
                <a:latin typeface="Arial" charset="0"/>
              </a:rPr>
              <a:t>From the intro to Apoc. Of John, by Frederick </a:t>
            </a:r>
            <a:r>
              <a:rPr lang="en-US" altLang="en-US" sz="2400" i="1" dirty="0" err="1" smtClean="0">
                <a:solidFill>
                  <a:srgbClr val="FFFFFF"/>
                </a:solidFill>
                <a:latin typeface="Arial" charset="0"/>
              </a:rPr>
              <a:t>Wisse</a:t>
            </a:r>
            <a:r>
              <a:rPr lang="en-US" altLang="en-US" sz="2400" dirty="0" smtClean="0">
                <a:solidFill>
                  <a:srgbClr val="FFFFFF"/>
                </a:solidFill>
                <a:latin typeface="Arial" charset="0"/>
              </a:rPr>
              <a:t>                                      </a:t>
            </a:r>
            <a:r>
              <a:rPr lang="en-US" altLang="en-US" sz="2400" u="sng" dirty="0" smtClean="0">
                <a:solidFill>
                  <a:srgbClr val="FFFFFF"/>
                </a:solidFill>
                <a:latin typeface="Arial" charset="0"/>
              </a:rPr>
              <a:t>The Nag </a:t>
            </a:r>
            <a:r>
              <a:rPr lang="en-US" altLang="en-US" sz="2400" u="sng" dirty="0" err="1" smtClean="0">
                <a:solidFill>
                  <a:srgbClr val="FFFFFF"/>
                </a:solidFill>
                <a:latin typeface="Arial" charset="0"/>
              </a:rPr>
              <a:t>Hammadi</a:t>
            </a:r>
            <a:r>
              <a:rPr lang="en-US" altLang="en-US" sz="2400" u="sng" dirty="0" smtClean="0">
                <a:solidFill>
                  <a:srgbClr val="FFFFFF"/>
                </a:solidFill>
                <a:latin typeface="Arial" charset="0"/>
              </a:rPr>
              <a:t> Library</a:t>
            </a:r>
            <a:r>
              <a:rPr lang="en-US" altLang="en-US" sz="2400" dirty="0" smtClean="0">
                <a:solidFill>
                  <a:srgbClr val="FFFFFF"/>
                </a:solidFill>
                <a:latin typeface="Arial" charset="0"/>
              </a:rPr>
              <a:t>, J. Robinson, Harper &amp; Rowe</a:t>
            </a:r>
          </a:p>
          <a:p>
            <a:pPr eaLnBrk="0" fontAlgn="base" hangingPunct="0">
              <a:lnSpc>
                <a:spcPct val="90000"/>
              </a:lnSpc>
              <a:spcBef>
                <a:spcPct val="50000"/>
              </a:spcBef>
              <a:spcAft>
                <a:spcPct val="0"/>
              </a:spcAft>
            </a:pPr>
            <a:endParaRPr lang="en-US" altLang="en-US" sz="2700" dirty="0" smtClean="0">
              <a:solidFill>
                <a:srgbClr val="FFFFFF"/>
              </a:solidFill>
              <a:latin typeface="Arial" charset="0"/>
            </a:endParaRPr>
          </a:p>
          <a:p>
            <a:pPr eaLnBrk="0" fontAlgn="base" hangingPunct="0">
              <a:lnSpc>
                <a:spcPct val="90000"/>
              </a:lnSpc>
              <a:spcBef>
                <a:spcPct val="50000"/>
              </a:spcBef>
              <a:spcAft>
                <a:spcPct val="0"/>
              </a:spcAft>
            </a:pPr>
            <a:r>
              <a:rPr lang="en-US" altLang="en-US" sz="2700" dirty="0">
                <a:solidFill>
                  <a:srgbClr val="FFFFFF"/>
                </a:solidFill>
                <a:latin typeface="Arial" charset="0"/>
              </a:rPr>
              <a:t> </a:t>
            </a:r>
            <a:r>
              <a:rPr lang="en-US" altLang="en-US" sz="2700" dirty="0" smtClean="0">
                <a:solidFill>
                  <a:srgbClr val="FFFFFF"/>
                </a:solidFill>
                <a:latin typeface="Arial" charset="0"/>
              </a:rPr>
              <a:t>                                                                                                         Sophia, consort of the Great Spirit, wanted to reproduce.</a:t>
            </a:r>
          </a:p>
          <a:p>
            <a:pPr eaLnBrk="0" fontAlgn="base" hangingPunct="0">
              <a:lnSpc>
                <a:spcPct val="90000"/>
              </a:lnSpc>
              <a:spcBef>
                <a:spcPct val="50000"/>
              </a:spcBef>
              <a:spcAft>
                <a:spcPct val="0"/>
              </a:spcAft>
            </a:pPr>
            <a:r>
              <a:rPr lang="en-US" altLang="en-US" sz="2700" dirty="0" smtClean="0">
                <a:solidFill>
                  <a:srgbClr val="FFFFFF"/>
                </a:solidFill>
                <a:latin typeface="Arial" charset="0"/>
              </a:rPr>
              <a:t>She does so w/o consent of her consort.</a:t>
            </a:r>
          </a:p>
          <a:p>
            <a:pPr eaLnBrk="0" fontAlgn="base" hangingPunct="0">
              <a:lnSpc>
                <a:spcPct val="90000"/>
              </a:lnSpc>
              <a:spcBef>
                <a:spcPct val="50000"/>
              </a:spcBef>
              <a:spcAft>
                <a:spcPct val="0"/>
              </a:spcAft>
            </a:pPr>
            <a:r>
              <a:rPr lang="en-US" altLang="en-US" sz="2700" dirty="0" smtClean="0">
                <a:solidFill>
                  <a:srgbClr val="FFFFFF"/>
                </a:solidFill>
                <a:latin typeface="Arial" charset="0"/>
              </a:rPr>
              <a:t>When she saw …                                                                                                                                                                                                                                                                                                                                                                                                                                                                                                                                                                                                                                                                                                                                                                                                                                                                                                                                                                                                                                                                                                                                                                                                                                                                                                                                                                                                                                                                                                                                                                                                                                                                                                                                                                                                                                                                                                                                                                                                                                                                                                                                                                                                                                                                                                                                                                                        “it changed into a form of a lion-faced serpent … She cast it away from here … that no one of the immortals might see it, for she had created it in ignorance.”</a:t>
            </a:r>
          </a:p>
          <a:p>
            <a:pPr eaLnBrk="0" fontAlgn="base" hangingPunct="0">
              <a:lnSpc>
                <a:spcPct val="90000"/>
              </a:lnSpc>
              <a:spcBef>
                <a:spcPct val="50000"/>
              </a:spcBef>
              <a:spcAft>
                <a:spcPct val="0"/>
              </a:spcAft>
            </a:pPr>
            <a:r>
              <a:rPr lang="en-US" altLang="en-US" sz="2700" dirty="0" smtClean="0">
                <a:solidFill>
                  <a:srgbClr val="FFFFFF"/>
                </a:solidFill>
                <a:latin typeface="Arial" charset="0"/>
              </a:rPr>
              <a:t>“And she called his name </a:t>
            </a:r>
            <a:r>
              <a:rPr lang="en-US" altLang="en-US" sz="2700" dirty="0" err="1" smtClean="0">
                <a:solidFill>
                  <a:srgbClr val="FFFFFF"/>
                </a:solidFill>
                <a:latin typeface="Arial" charset="0"/>
              </a:rPr>
              <a:t>Yaltabaoth</a:t>
            </a:r>
            <a:r>
              <a:rPr lang="en-US" altLang="en-US" sz="2700" dirty="0" smtClean="0">
                <a:solidFill>
                  <a:srgbClr val="FFFFFF"/>
                </a:solidFill>
                <a:latin typeface="Arial" charset="0"/>
              </a:rPr>
              <a:t>.”                      </a:t>
            </a:r>
            <a:r>
              <a:rPr lang="en-US" altLang="en-US" sz="2700" dirty="0" smtClean="0">
                <a:solidFill>
                  <a:srgbClr val="92D050"/>
                </a:solidFill>
                <a:latin typeface="Arial" charset="0"/>
              </a:rPr>
              <a:t>.10</a:t>
            </a:r>
          </a:p>
          <a:p>
            <a:pPr eaLnBrk="0" fontAlgn="base" hangingPunct="0">
              <a:lnSpc>
                <a:spcPct val="90000"/>
              </a:lnSpc>
              <a:spcBef>
                <a:spcPct val="50000"/>
              </a:spcBef>
              <a:spcAft>
                <a:spcPct val="0"/>
              </a:spcAft>
            </a:pPr>
            <a:endParaRPr lang="en-US" altLang="en-US" sz="2700" dirty="0" smtClean="0">
              <a:solidFill>
                <a:srgbClr val="FFFF00"/>
              </a:solidFill>
              <a:latin typeface="Arial" charset="0"/>
            </a:endParaRPr>
          </a:p>
        </p:txBody>
      </p:sp>
    </p:spTree>
    <p:extLst>
      <p:ext uri="{BB962C8B-B14F-4D97-AF65-F5344CB8AC3E}">
        <p14:creationId xmlns:p14="http://schemas.microsoft.com/office/powerpoint/2010/main" val="51885058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04800" y="152400"/>
            <a:ext cx="8534400" cy="1143000"/>
          </a:xfrm>
          <a:solidFill>
            <a:srgbClr val="FFFF00"/>
          </a:solidFill>
          <a:ln w="57150" cmpd="thickThin">
            <a:solidFill>
              <a:schemeClr val="tx1"/>
            </a:solidFill>
            <a:miter lim="800000"/>
            <a:headEnd/>
            <a:tailEnd/>
          </a:ln>
          <a:effectLst>
            <a:outerShdw dist="107763" dir="2700000" algn="ctr" rotWithShape="0">
              <a:schemeClr val="bg2"/>
            </a:outerShdw>
          </a:effectLst>
        </p:spPr>
        <p:txBody>
          <a:bodyPr/>
          <a:lstStyle/>
          <a:p>
            <a:r>
              <a:rPr lang="en-US" altLang="en-US" sz="4800" b="1">
                <a:solidFill>
                  <a:schemeClr val="tx1"/>
                </a:solidFill>
                <a:effectLst>
                  <a:outerShdw blurRad="38100" dist="38100" dir="2700000" algn="tl">
                    <a:srgbClr val="FFFFFF"/>
                  </a:outerShdw>
                </a:effectLst>
                <a:latin typeface="Papyrus" pitchFamily="66" charset="0"/>
              </a:rPr>
              <a:t>Gnostic “apoc. of John”</a:t>
            </a:r>
            <a:endParaRPr lang="en-US" altLang="en-US">
              <a:solidFill>
                <a:srgbClr val="FFFF00"/>
              </a:solidFill>
              <a:latin typeface="Papyrus" pitchFamily="66" charset="0"/>
            </a:endParaRPr>
          </a:p>
        </p:txBody>
      </p:sp>
      <p:sp>
        <p:nvSpPr>
          <p:cNvPr id="110595" name="Text Box 3"/>
          <p:cNvSpPr txBox="1">
            <a:spLocks noChangeArrowheads="1"/>
          </p:cNvSpPr>
          <p:nvPr/>
        </p:nvSpPr>
        <p:spPr bwMode="auto">
          <a:xfrm>
            <a:off x="0" y="1544638"/>
            <a:ext cx="9144000" cy="533684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20000"/>
              </a:lnSpc>
              <a:spcBef>
                <a:spcPct val="50000"/>
              </a:spcBef>
              <a:spcAft>
                <a:spcPct val="0"/>
              </a:spcAft>
            </a:pPr>
            <a:r>
              <a:rPr lang="en-US" altLang="en-US" sz="2400" dirty="0" smtClean="0">
                <a:solidFill>
                  <a:srgbClr val="FFFFFF"/>
                </a:solidFill>
                <a:latin typeface="Arial" charset="0"/>
              </a:rPr>
              <a:t>And the multitude of the angels attended him </a:t>
            </a:r>
          </a:p>
          <a:p>
            <a:pPr eaLnBrk="0" fontAlgn="base" hangingPunct="0">
              <a:lnSpc>
                <a:spcPct val="120000"/>
              </a:lnSpc>
              <a:spcBef>
                <a:spcPct val="50000"/>
              </a:spcBef>
              <a:spcAft>
                <a:spcPct val="0"/>
              </a:spcAft>
            </a:pPr>
            <a:r>
              <a:rPr lang="en-US" altLang="en-US" sz="2400" dirty="0" err="1" smtClean="0">
                <a:solidFill>
                  <a:srgbClr val="FFFFFF"/>
                </a:solidFill>
                <a:latin typeface="Arial" charset="0"/>
              </a:rPr>
              <a:t>Eteraphaope-Abron</a:t>
            </a:r>
            <a:r>
              <a:rPr lang="en-US" altLang="en-US" sz="2400" dirty="0" smtClean="0">
                <a:solidFill>
                  <a:srgbClr val="FFFFFF"/>
                </a:solidFill>
                <a:latin typeface="Arial" charset="0"/>
              </a:rPr>
              <a:t> created the head;            	               </a:t>
            </a:r>
            <a:r>
              <a:rPr lang="en-US" altLang="en-US" sz="2400" dirty="0" err="1" smtClean="0">
                <a:solidFill>
                  <a:srgbClr val="FFFFFF"/>
                </a:solidFill>
                <a:latin typeface="Arial" charset="0"/>
              </a:rPr>
              <a:t>Meniggesstroeth</a:t>
            </a:r>
            <a:r>
              <a:rPr lang="en-US" altLang="en-US" sz="2400" dirty="0" smtClean="0">
                <a:solidFill>
                  <a:srgbClr val="FFFFFF"/>
                </a:solidFill>
                <a:latin typeface="Arial" charset="0"/>
              </a:rPr>
              <a:t> created the brain; 			 </a:t>
            </a:r>
            <a:r>
              <a:rPr lang="en-US" altLang="en-US" sz="2400" dirty="0" err="1" smtClean="0">
                <a:solidFill>
                  <a:srgbClr val="FFFFFF"/>
                </a:solidFill>
                <a:latin typeface="Arial" charset="0"/>
              </a:rPr>
              <a:t>Asterechme</a:t>
            </a:r>
            <a:r>
              <a:rPr lang="en-US" altLang="en-US" sz="2400" dirty="0" smtClean="0">
                <a:solidFill>
                  <a:srgbClr val="FFFFFF"/>
                </a:solidFill>
                <a:latin typeface="Arial" charset="0"/>
              </a:rPr>
              <a:t> the right eye;					 </a:t>
            </a:r>
            <a:r>
              <a:rPr lang="en-US" altLang="en-US" sz="2400" dirty="0" err="1" smtClean="0">
                <a:solidFill>
                  <a:srgbClr val="FFFFFF"/>
                </a:solidFill>
                <a:latin typeface="Arial" charset="0"/>
              </a:rPr>
              <a:t>Thaspomocha</a:t>
            </a:r>
            <a:r>
              <a:rPr lang="en-US" altLang="en-US" sz="2400" dirty="0" smtClean="0">
                <a:solidFill>
                  <a:srgbClr val="FFFFFF"/>
                </a:solidFill>
                <a:latin typeface="Arial" charset="0"/>
              </a:rPr>
              <a:t> the left eye; 			           </a:t>
            </a:r>
            <a:r>
              <a:rPr lang="en-US" altLang="en-US" sz="2400" dirty="0" err="1" smtClean="0">
                <a:solidFill>
                  <a:srgbClr val="FFFFFF"/>
                </a:solidFill>
                <a:latin typeface="Arial" charset="0"/>
              </a:rPr>
              <a:t>Jeronumous</a:t>
            </a:r>
            <a:r>
              <a:rPr lang="en-US" altLang="en-US" sz="2400" dirty="0" smtClean="0">
                <a:solidFill>
                  <a:srgbClr val="FFFFFF"/>
                </a:solidFill>
                <a:latin typeface="Arial" charset="0"/>
              </a:rPr>
              <a:t> the right ear; 					        </a:t>
            </a:r>
            <a:r>
              <a:rPr lang="en-US" altLang="en-US" sz="2400" dirty="0" err="1" smtClean="0">
                <a:solidFill>
                  <a:srgbClr val="FFFFFF"/>
                </a:solidFill>
                <a:latin typeface="Arial" charset="0"/>
              </a:rPr>
              <a:t>Bissoum</a:t>
            </a:r>
            <a:r>
              <a:rPr lang="en-US" altLang="en-US" sz="2400" dirty="0" smtClean="0">
                <a:solidFill>
                  <a:srgbClr val="FFFFFF"/>
                </a:solidFill>
                <a:latin typeface="Arial" charset="0"/>
              </a:rPr>
              <a:t> the left ear: 					      </a:t>
            </a:r>
            <a:r>
              <a:rPr lang="en-US" altLang="en-US" sz="2400" dirty="0" err="1" smtClean="0">
                <a:solidFill>
                  <a:srgbClr val="FFFFFF"/>
                </a:solidFill>
                <a:latin typeface="Arial" charset="0"/>
              </a:rPr>
              <a:t>Akioreim</a:t>
            </a:r>
            <a:r>
              <a:rPr lang="en-US" altLang="en-US" sz="2400" dirty="0" smtClean="0">
                <a:solidFill>
                  <a:srgbClr val="FFFFFF"/>
                </a:solidFill>
                <a:latin typeface="Arial" charset="0"/>
              </a:rPr>
              <a:t> the nose: …</a:t>
            </a:r>
          </a:p>
          <a:p>
            <a:pPr eaLnBrk="0" fontAlgn="base" hangingPunct="0">
              <a:lnSpc>
                <a:spcPct val="120000"/>
              </a:lnSpc>
              <a:spcBef>
                <a:spcPct val="50000"/>
              </a:spcBef>
              <a:spcAft>
                <a:spcPct val="0"/>
              </a:spcAft>
            </a:pPr>
            <a:r>
              <a:rPr lang="en-US" altLang="en-US" sz="2400" dirty="0" err="1" smtClean="0">
                <a:solidFill>
                  <a:srgbClr val="FFFFFF"/>
                </a:solidFill>
                <a:latin typeface="Arial" charset="0"/>
              </a:rPr>
              <a:t>Abitriarm</a:t>
            </a:r>
            <a:r>
              <a:rPr lang="en-US" altLang="en-US" sz="2400" dirty="0" smtClean="0">
                <a:solidFill>
                  <a:srgbClr val="FFFFFF"/>
                </a:solidFill>
                <a:latin typeface="Arial" charset="0"/>
              </a:rPr>
              <a:t> the right underarm, 			                         </a:t>
            </a:r>
            <a:r>
              <a:rPr lang="en-US" altLang="en-US" sz="2400" dirty="0" err="1" smtClean="0">
                <a:solidFill>
                  <a:srgbClr val="FFFFFF"/>
                </a:solidFill>
                <a:latin typeface="Arial" charset="0"/>
              </a:rPr>
              <a:t>Evanthen</a:t>
            </a:r>
            <a:r>
              <a:rPr lang="en-US" altLang="en-US" sz="2400" dirty="0" smtClean="0">
                <a:solidFill>
                  <a:srgbClr val="FFFFFF"/>
                </a:solidFill>
                <a:latin typeface="Arial" charset="0"/>
              </a:rPr>
              <a:t> the left underarm </a:t>
            </a:r>
            <a:r>
              <a:rPr lang="en-US" altLang="en-US" sz="2400" i="1" dirty="0" smtClean="0">
                <a:solidFill>
                  <a:schemeClr val="bg1">
                    <a:lumMod val="95000"/>
                  </a:schemeClr>
                </a:solidFill>
                <a:latin typeface="Arial" charset="0"/>
              </a:rPr>
              <a:t>… [etc. down to the toenails (</a:t>
            </a:r>
            <a:r>
              <a:rPr lang="en-US" altLang="en-US" sz="2400" i="1" dirty="0" err="1" smtClean="0">
                <a:solidFill>
                  <a:schemeClr val="bg1">
                    <a:lumMod val="95000"/>
                  </a:schemeClr>
                </a:solidFill>
                <a:latin typeface="Arial" charset="0"/>
              </a:rPr>
              <a:t>Miamai</a:t>
            </a:r>
            <a:r>
              <a:rPr lang="en-US" altLang="en-US" sz="2400" i="1" dirty="0" smtClean="0">
                <a:solidFill>
                  <a:schemeClr val="bg1">
                    <a:lumMod val="95000"/>
                  </a:schemeClr>
                </a:solidFill>
                <a:latin typeface="Arial" charset="0"/>
              </a:rPr>
              <a:t>)]               </a:t>
            </a:r>
            <a:r>
              <a:rPr lang="en-US" altLang="en-US" sz="2400" i="1" dirty="0" smtClean="0">
                <a:solidFill>
                  <a:srgbClr val="CCCCFF"/>
                </a:solidFill>
                <a:latin typeface="Arial" charset="0"/>
              </a:rPr>
              <a:t>	                                                                        </a:t>
            </a:r>
            <a:r>
              <a:rPr lang="en-US" altLang="en-US" sz="2400" b="1" i="1" dirty="0" smtClean="0">
                <a:solidFill>
                  <a:srgbClr val="92D050"/>
                </a:solidFill>
                <a:latin typeface="Arial" charset="0"/>
              </a:rPr>
              <a:t>Ap. of Jn. 17</a:t>
            </a:r>
            <a:endParaRPr lang="en-US" altLang="en-US" sz="2400" dirty="0" smtClean="0">
              <a:solidFill>
                <a:srgbClr val="92D050"/>
              </a:solidFill>
              <a:latin typeface="Arial" charset="0"/>
            </a:endParaRPr>
          </a:p>
        </p:txBody>
      </p:sp>
    </p:spTree>
    <p:extLst>
      <p:ext uri="{BB962C8B-B14F-4D97-AF65-F5344CB8AC3E}">
        <p14:creationId xmlns:p14="http://schemas.microsoft.com/office/powerpoint/2010/main" val="322145473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0" y="76200"/>
            <a:ext cx="8839200" cy="6705600"/>
          </a:xfrm>
          <a:prstGeom prst="verticalScroll">
            <a:avLst>
              <a:gd name="adj" fmla="val 4064"/>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smtClean="0">
                <a:solidFill>
                  <a:prstClr val="black"/>
                </a:solidFill>
                <a:latin typeface="Arial Narrow" pitchFamily="34" charset="0"/>
              </a:rPr>
              <a:t> </a:t>
            </a:r>
            <a:endParaRPr lang="en-US" sz="3200" dirty="0" smtClean="0">
              <a:solidFill>
                <a:prstClr val="black"/>
              </a:solidFill>
              <a:latin typeface="Arial Narrow" pitchFamily="34" charset="0"/>
            </a:endParaRPr>
          </a:p>
          <a:p>
            <a:pPr algn="ctr"/>
            <a:r>
              <a:rPr lang="en-US" sz="3200" dirty="0" smtClean="0">
                <a:solidFill>
                  <a:prstClr val="black"/>
                </a:solidFill>
              </a:rPr>
              <a:t>an angel of the Lord descended from heaven and came and rolled away the stone …</a:t>
            </a:r>
            <a:endParaRPr lang="en-US" sz="3200" dirty="0" smtClean="0">
              <a:solidFill>
                <a:prstClr val="black"/>
              </a:solidFill>
              <a:latin typeface="Arial Narrow" pitchFamily="34" charset="0"/>
            </a:endParaRPr>
          </a:p>
          <a:p>
            <a:pPr algn="ctr"/>
            <a:r>
              <a:rPr lang="en-US" sz="3200" b="1" baseline="30000" dirty="0" smtClean="0">
                <a:solidFill>
                  <a:prstClr val="black"/>
                </a:solidFill>
                <a:latin typeface="Arial Narrow" pitchFamily="34" charset="0"/>
              </a:rPr>
              <a:t> </a:t>
            </a:r>
            <a:r>
              <a:rPr lang="en-US" sz="3200" dirty="0" smtClean="0">
                <a:solidFill>
                  <a:prstClr val="black"/>
                </a:solidFill>
                <a:latin typeface="Arial Narrow" pitchFamily="34" charset="0"/>
              </a:rPr>
              <a:t>… s</a:t>
            </a:r>
            <a:r>
              <a:rPr lang="en-US" sz="3200" dirty="0" smtClean="0">
                <a:solidFill>
                  <a:prstClr val="black"/>
                </a:solidFill>
              </a:rPr>
              <a:t>ome of the guard came into the city and reported to the chief priests all that had happened… they gave a large sum of money to the soldiers, and said, "You are to say, 'His disciples came by night and stole Him away while we were asleep. And they took the money and did as they had been instructed; </a:t>
            </a:r>
          </a:p>
          <a:p>
            <a:pPr algn="ctr"/>
            <a:r>
              <a:rPr lang="en-US" sz="3200" dirty="0" smtClean="0">
                <a:solidFill>
                  <a:prstClr val="black"/>
                </a:solidFill>
              </a:rPr>
              <a:t>and this story was widely spread</a:t>
            </a:r>
          </a:p>
          <a:p>
            <a:pPr algn="ctr"/>
            <a:r>
              <a:rPr lang="en-US" sz="3200" dirty="0" smtClean="0">
                <a:solidFill>
                  <a:prstClr val="black"/>
                </a:solidFill>
              </a:rPr>
              <a:t> among the Jews, </a:t>
            </a:r>
            <a:r>
              <a:rPr lang="en-US" sz="3200" i="1" dirty="0" smtClean="0">
                <a:solidFill>
                  <a:prstClr val="black"/>
                </a:solidFill>
              </a:rPr>
              <a:t>and is</a:t>
            </a:r>
            <a:r>
              <a:rPr lang="en-US" sz="3200" dirty="0" smtClean="0">
                <a:solidFill>
                  <a:prstClr val="black"/>
                </a:solidFill>
              </a:rPr>
              <a:t> to this day.</a:t>
            </a:r>
            <a:endParaRPr lang="en-US" sz="3200" dirty="0">
              <a:solidFill>
                <a:prstClr val="black"/>
              </a:solidFill>
              <a:latin typeface="Arial Narrow" pitchFamily="34" charset="0"/>
            </a:endParaRPr>
          </a:p>
        </p:txBody>
      </p:sp>
      <p:sp>
        <p:nvSpPr>
          <p:cNvPr id="15" name="Rectangle 14"/>
          <p:cNvSpPr/>
          <p:nvPr/>
        </p:nvSpPr>
        <p:spPr>
          <a:xfrm>
            <a:off x="0" y="457200"/>
            <a:ext cx="9144000" cy="533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000" b="1" dirty="0" smtClean="0">
                <a:solidFill>
                  <a:prstClr val="white"/>
                </a:solidFill>
                <a:effectLst>
                  <a:outerShdw blurRad="38100" dist="38100" dir="2700000" algn="tl">
                    <a:srgbClr val="000000">
                      <a:alpha val="43137"/>
                    </a:srgbClr>
                  </a:outerShdw>
                </a:effectLst>
              </a:rPr>
              <a:t>assuming a  legend / propaganda view</a:t>
            </a:r>
            <a:endParaRPr lang="en-US" sz="3000" b="1" dirty="0">
              <a:solidFill>
                <a:prstClr val="white"/>
              </a:solidFill>
              <a:effectLst>
                <a:outerShdw blurRad="38100" dist="38100" dir="2700000" algn="tl">
                  <a:srgbClr val="000000">
                    <a:alpha val="43137"/>
                  </a:srgbClr>
                </a:outerShdw>
              </a:effectLst>
            </a:endParaRPr>
          </a:p>
        </p:txBody>
      </p:sp>
      <p:sp>
        <p:nvSpPr>
          <p:cNvPr id="13" name="Rounded Rectangle 12"/>
          <p:cNvSpPr/>
          <p:nvPr/>
        </p:nvSpPr>
        <p:spPr>
          <a:xfrm>
            <a:off x="304800" y="1143000"/>
            <a:ext cx="8229600" cy="914400"/>
          </a:xfrm>
          <a:prstGeom prst="roundRect">
            <a:avLst>
              <a:gd name="adj" fmla="val 21667"/>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ed Rectangle 15"/>
          <p:cNvSpPr/>
          <p:nvPr/>
        </p:nvSpPr>
        <p:spPr>
          <a:xfrm>
            <a:off x="304800" y="2057400"/>
            <a:ext cx="8229600" cy="3429000"/>
          </a:xfrm>
          <a:prstGeom prst="roundRect">
            <a:avLst>
              <a:gd name="adj" fmla="val 7778"/>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z</a:t>
            </a:r>
            <a:endParaRPr lang="en-US" dirty="0">
              <a:solidFill>
                <a:prstClr val="white"/>
              </a:solidFill>
            </a:endParaRPr>
          </a:p>
        </p:txBody>
      </p:sp>
      <p:sp>
        <p:nvSpPr>
          <p:cNvPr id="20" name="Rectangle 19"/>
          <p:cNvSpPr/>
          <p:nvPr/>
        </p:nvSpPr>
        <p:spPr>
          <a:xfrm rot="16200000">
            <a:off x="6972300" y="3467100"/>
            <a:ext cx="3352800" cy="53340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solidFill>
                  <a:prstClr val="white"/>
                </a:solidFill>
                <a:effectLst>
                  <a:outerShdw blurRad="38100" dist="38100" dir="2700000" algn="tl">
                    <a:srgbClr val="000000">
                      <a:alpha val="43137"/>
                    </a:srgbClr>
                  </a:outerShdw>
                </a:effectLst>
                <a:latin typeface="Arial Black" pitchFamily="34" charset="0"/>
              </a:rPr>
              <a:t>rebuttal</a:t>
            </a:r>
            <a:endParaRPr lang="en-US" sz="2800" dirty="0">
              <a:solidFill>
                <a:prstClr val="white"/>
              </a:solidFill>
              <a:effectLst>
                <a:outerShdw blurRad="38100" dist="38100" dir="2700000" algn="tl">
                  <a:srgbClr val="000000">
                    <a:alpha val="43137"/>
                  </a:srgbClr>
                </a:outerShdw>
              </a:effectLst>
              <a:latin typeface="Arial Black" pitchFamily="34" charset="0"/>
            </a:endParaRPr>
          </a:p>
        </p:txBody>
      </p:sp>
      <p:sp>
        <p:nvSpPr>
          <p:cNvPr id="22" name="Right Arrow 21"/>
          <p:cNvSpPr/>
          <p:nvPr/>
        </p:nvSpPr>
        <p:spPr>
          <a:xfrm>
            <a:off x="457200" y="5562600"/>
            <a:ext cx="1066800" cy="914400"/>
          </a:xfrm>
          <a:prstGeom prst="rightArrow">
            <a:avLst>
              <a:gd name="adj1" fmla="val 66000"/>
              <a:gd name="adj2" fmla="val 5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solidFill>
                <a:prstClr val="white"/>
              </a:solidFill>
              <a:effectLst>
                <a:outerShdw blurRad="38100" dist="38100" dir="2700000" algn="tl">
                  <a:srgbClr val="000000">
                    <a:alpha val="43137"/>
                  </a:srgbClr>
                </a:outerShdw>
              </a:effectLst>
              <a:latin typeface="Arial Black" pitchFamily="34" charset="0"/>
            </a:endParaRPr>
          </a:p>
        </p:txBody>
      </p:sp>
      <p:sp>
        <p:nvSpPr>
          <p:cNvPr id="23" name="Bent Arrow 22"/>
          <p:cNvSpPr/>
          <p:nvPr/>
        </p:nvSpPr>
        <p:spPr>
          <a:xfrm rot="10800000">
            <a:off x="7722580" y="5181600"/>
            <a:ext cx="1116620" cy="1118760"/>
          </a:xfrm>
          <a:prstGeom prst="bentArrow">
            <a:avLst>
              <a:gd name="adj1" fmla="val 35000"/>
              <a:gd name="adj2" fmla="val 30373"/>
              <a:gd name="adj3" fmla="val 33333"/>
              <a:gd name="adj4" fmla="val 40917"/>
            </a:avLst>
          </a:prstGeom>
          <a:ln w="28575">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059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0"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3600" b="1" i="1" dirty="0" smtClean="0">
                <a:solidFill>
                  <a:srgbClr val="FFFF00"/>
                </a:solidFill>
                <a:latin typeface="Calibri" panose="020F0502020204030204" pitchFamily="34" charset="0"/>
                <a:cs typeface="Narkisim" pitchFamily="34" charset="-79"/>
              </a:rPr>
              <a:t/>
            </a:r>
            <a:br>
              <a:rPr lang="en-US" sz="3600" b="1" i="1" dirty="0" smtClean="0">
                <a:solidFill>
                  <a:srgbClr val="FFFF00"/>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endParaRPr lang="en-US" sz="2800" i="1" dirty="0">
              <a:solidFill>
                <a:srgbClr val="FFFF00"/>
              </a:solidFill>
              <a:latin typeface="Calibri" panose="020F0502020204030204" pitchFamily="34" charset="0"/>
              <a:cs typeface="Narkisim" pitchFamily="34" charset="-79"/>
            </a:endParaRPr>
          </a:p>
        </p:txBody>
      </p:sp>
      <p:sp>
        <p:nvSpPr>
          <p:cNvPr id="4" name="Oval Callout 3"/>
          <p:cNvSpPr/>
          <p:nvPr/>
        </p:nvSpPr>
        <p:spPr bwMode="auto">
          <a:xfrm rot="21377834">
            <a:off x="3112998" y="2404338"/>
            <a:ext cx="3733800" cy="2133600"/>
          </a:xfrm>
          <a:prstGeom prst="wedgeEllipseCallout">
            <a:avLst>
              <a:gd name="adj1" fmla="val 52214"/>
              <a:gd name="adj2" fmla="val 54372"/>
            </a:avLst>
          </a:prstGeom>
          <a:solidFill>
            <a:schemeClr val="bg1"/>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76539" lon="972786" rev="21488035"/>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200" b="1" i="1" dirty="0" smtClean="0">
                <a:solidFill>
                  <a:srgbClr val="000000"/>
                </a:solidFill>
                <a:latin typeface="Calibri" panose="020F0502020204030204" pitchFamily="34" charset="0"/>
              </a:rPr>
              <a:t>Let me tell you about my dog…</a:t>
            </a:r>
          </a:p>
        </p:txBody>
      </p:sp>
    </p:spTree>
    <p:extLst>
      <p:ext uri="{BB962C8B-B14F-4D97-AF65-F5344CB8AC3E}">
        <p14:creationId xmlns:p14="http://schemas.microsoft.com/office/powerpoint/2010/main" val="3930684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rmAutofit/>
          </a:bodyPr>
          <a:lstStyle/>
          <a:p>
            <a:pPr algn="l"/>
            <a:r>
              <a:rPr lang="en-US" sz="3600" b="1" dirty="0" smtClean="0"/>
              <a:t>evidence based faith:    </a:t>
            </a:r>
            <a:r>
              <a:rPr lang="en-US" sz="3600" b="1" dirty="0" smtClean="0">
                <a:latin typeface="Arial Black" pitchFamily="34" charset="0"/>
              </a:rPr>
              <a:t>LUKE 5:24</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endParaRPr lang="en-US" sz="3600" dirty="0">
              <a:latin typeface="+mn-lt"/>
            </a:endParaRPr>
          </a:p>
        </p:txBody>
      </p:sp>
      <p:sp>
        <p:nvSpPr>
          <p:cNvPr id="3" name="Rectangle 2"/>
          <p:cNvSpPr/>
          <p:nvPr/>
        </p:nvSpPr>
        <p:spPr>
          <a:xfrm>
            <a:off x="0" y="3581400"/>
            <a:ext cx="9144000" cy="228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 name="Rounded Rectangle 3"/>
          <p:cNvSpPr/>
          <p:nvPr/>
        </p:nvSpPr>
        <p:spPr>
          <a:xfrm rot="16200000">
            <a:off x="-247650" y="1200150"/>
            <a:ext cx="2667000" cy="1790700"/>
          </a:xfrm>
          <a:prstGeom prst="roundRect">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dirty="0" smtClean="0">
                <a:solidFill>
                  <a:schemeClr val="tx1"/>
                </a:solidFill>
                <a:latin typeface="Arial Black" pitchFamily="34" charset="0"/>
              </a:rPr>
              <a:t>unseen</a:t>
            </a:r>
            <a:endParaRPr lang="en-US" sz="4000" dirty="0">
              <a:solidFill>
                <a:schemeClr val="tx1"/>
              </a:solidFill>
              <a:latin typeface="Arial Black" pitchFamily="34" charset="0"/>
            </a:endParaRPr>
          </a:p>
        </p:txBody>
      </p:sp>
      <p:sp>
        <p:nvSpPr>
          <p:cNvPr id="10" name="Rounded Rectangle 9"/>
          <p:cNvSpPr/>
          <p:nvPr/>
        </p:nvSpPr>
        <p:spPr>
          <a:xfrm>
            <a:off x="2057400" y="3962400"/>
            <a:ext cx="6858000" cy="2667000"/>
          </a:xfrm>
          <a:prstGeom prst="roundRect">
            <a:avLst>
              <a:gd name="adj" fmla="val 14584"/>
            </a:avLst>
          </a:prstGeom>
          <a:solidFill>
            <a:schemeClr val="tx1">
              <a:lumMod val="85000"/>
              <a:lumOff val="15000"/>
            </a:schemeClr>
          </a:solidFill>
          <a:ln>
            <a:solidFill>
              <a:schemeClr val="tx1"/>
            </a:solidFill>
          </a:ln>
          <a:effectLst>
            <a:innerShdw blurRad="215900" dist="63500" dir="6900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Black" pitchFamily="34" charset="0"/>
              </a:rPr>
              <a:t>authority to say</a:t>
            </a:r>
          </a:p>
          <a:p>
            <a:pPr algn="ctr"/>
            <a:r>
              <a:rPr lang="en-US" sz="4000" dirty="0" smtClean="0">
                <a:solidFill>
                  <a:schemeClr val="bg1"/>
                </a:solidFill>
                <a:latin typeface="Arial Black" pitchFamily="34" charset="0"/>
              </a:rPr>
              <a:t>“rise and walk” to</a:t>
            </a:r>
          </a:p>
          <a:p>
            <a:pPr algn="ctr"/>
            <a:r>
              <a:rPr lang="en-US" sz="4000" dirty="0" smtClean="0">
                <a:solidFill>
                  <a:schemeClr val="bg1"/>
                </a:solidFill>
                <a:latin typeface="Arial Black" pitchFamily="34" charset="0"/>
              </a:rPr>
              <a:t>the paralyzed man</a:t>
            </a:r>
            <a:endParaRPr lang="en-US" sz="4000" dirty="0">
              <a:solidFill>
                <a:schemeClr val="bg1"/>
              </a:solidFill>
              <a:latin typeface="Arial Black" pitchFamily="34" charset="0"/>
            </a:endParaRPr>
          </a:p>
        </p:txBody>
      </p:sp>
      <p:sp>
        <p:nvSpPr>
          <p:cNvPr id="15" name="Rounded Rectangle 14"/>
          <p:cNvSpPr/>
          <p:nvPr/>
        </p:nvSpPr>
        <p:spPr>
          <a:xfrm>
            <a:off x="2133600" y="762000"/>
            <a:ext cx="6781800" cy="2667000"/>
          </a:xfrm>
          <a:prstGeom prst="roundRect">
            <a:avLst>
              <a:gd name="adj" fmla="val 12635"/>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Black" pitchFamily="34" charset="0"/>
              </a:rPr>
              <a:t>authority to forgive</a:t>
            </a:r>
          </a:p>
          <a:p>
            <a:pPr algn="ctr"/>
            <a:r>
              <a:rPr lang="en-US" sz="3600" dirty="0" smtClean="0">
                <a:solidFill>
                  <a:schemeClr val="tx1"/>
                </a:solidFill>
                <a:latin typeface="Arial Black" pitchFamily="34" charset="0"/>
              </a:rPr>
              <a:t>the paralyzed man’s sin</a:t>
            </a:r>
            <a:endParaRPr lang="en-US" sz="3600" dirty="0">
              <a:solidFill>
                <a:schemeClr val="tx1"/>
              </a:solidFill>
              <a:latin typeface="Arial Black" pitchFamily="34" charset="0"/>
            </a:endParaRPr>
          </a:p>
        </p:txBody>
      </p:sp>
      <p:sp>
        <p:nvSpPr>
          <p:cNvPr id="11" name="Rounded Rectangle 10"/>
          <p:cNvSpPr/>
          <p:nvPr/>
        </p:nvSpPr>
        <p:spPr>
          <a:xfrm rot="16200000">
            <a:off x="-247650" y="4400550"/>
            <a:ext cx="2667000" cy="1790700"/>
          </a:xfrm>
          <a:prstGeom prst="roundRect">
            <a:avLst/>
          </a:prstGeom>
          <a:solidFill>
            <a:schemeClr val="tx1">
              <a:lumMod val="85000"/>
              <a:lumOff val="1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dirty="0" smtClean="0">
                <a:solidFill>
                  <a:schemeClr val="bg1"/>
                </a:solidFill>
                <a:latin typeface="Arial Black" pitchFamily="34" charset="0"/>
              </a:rPr>
              <a:t>seen</a:t>
            </a:r>
            <a:endParaRPr lang="en-US" sz="4400" dirty="0">
              <a:solidFill>
                <a:schemeClr val="bg1"/>
              </a:solidFill>
              <a:latin typeface="Arial Black" pitchFamily="34" charset="0"/>
            </a:endParaRPr>
          </a:p>
        </p:txBody>
      </p:sp>
      <p:sp>
        <p:nvSpPr>
          <p:cNvPr id="12" name="Right Arrow 11"/>
          <p:cNvSpPr/>
          <p:nvPr/>
        </p:nvSpPr>
        <p:spPr>
          <a:xfrm rot="16200000">
            <a:off x="599459" y="3114059"/>
            <a:ext cx="920452" cy="1081030"/>
          </a:xfrm>
          <a:prstGeom prst="rightArrow">
            <a:avLst>
              <a:gd name="adj1" fmla="val 50802"/>
              <a:gd name="adj2" fmla="val 51829"/>
            </a:avLst>
          </a:prstGeom>
          <a:solidFill>
            <a:srgbClr val="FFFF00"/>
          </a:solidFill>
          <a:ln w="6350">
            <a:solidFill>
              <a:schemeClr val="tx1">
                <a:lumMod val="75000"/>
                <a:lumOff val="25000"/>
              </a:schemeClr>
            </a:solidFill>
          </a:ln>
          <a:effectLst>
            <a:outerShdw blurRad="107950" dist="12700" dir="5400000" algn="ctr">
              <a:srgbClr val="000000"/>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4804689" y="3120111"/>
            <a:ext cx="920452" cy="1081030"/>
          </a:xfrm>
          <a:prstGeom prst="rightArrow">
            <a:avLst>
              <a:gd name="adj1" fmla="val 50802"/>
              <a:gd name="adj2" fmla="val 51829"/>
            </a:avLst>
          </a:prstGeom>
          <a:solidFill>
            <a:srgbClr val="FFFF00"/>
          </a:solidFill>
          <a:ln w="6350">
            <a:solidFill>
              <a:schemeClr val="tx1">
                <a:lumMod val="75000"/>
                <a:lumOff val="25000"/>
              </a:schemeClr>
            </a:solidFill>
          </a:ln>
          <a:effectLst>
            <a:outerShdw blurRad="107950" dist="12700" dir="5400000" algn="ctr">
              <a:srgbClr val="000000"/>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rmAutofit/>
          </a:bodyPr>
          <a:lstStyle/>
          <a:p>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2800" b="1" dirty="0" smtClean="0">
                <a:latin typeface="Arial" pitchFamily="34" charset="0"/>
                <a:cs typeface="Arial" pitchFamily="34" charset="0"/>
              </a:rPr>
              <a:t>reasoning from the seen to the unseen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r>
            <a:br>
              <a:rPr lang="en-US" sz="2200" b="1" dirty="0" smtClean="0">
                <a:latin typeface="Arial Narrow" pitchFamily="34" charset="0"/>
              </a:rPr>
            </a:br>
            <a:r>
              <a:rPr lang="en-US" sz="2200" b="1" smtClean="0">
                <a:latin typeface="Arial Narrow" pitchFamily="34" charset="0"/>
              </a:rPr>
              <a:t/>
            </a:r>
            <a:br>
              <a:rPr lang="en-US" sz="2200" b="1" smtClean="0">
                <a:latin typeface="Arial Narrow" pitchFamily="34" charset="0"/>
              </a:rPr>
            </a:br>
            <a:r>
              <a:rPr lang="en-US" sz="2200" b="1" smtClean="0">
                <a:latin typeface="Arial Narrow" pitchFamily="34" charset="0"/>
              </a:rPr>
              <a:t> </a:t>
            </a:r>
            <a:r>
              <a:rPr lang="en-US" sz="3200" b="1" smtClean="0">
                <a:latin typeface="Arial Black" pitchFamily="34" charset="0"/>
              </a:rPr>
              <a:t>JURORS       BUSINESS    </a:t>
            </a:r>
            <a:r>
              <a:rPr lang="en-US" sz="3200" b="1" dirty="0" smtClean="0">
                <a:latin typeface="Arial Black" pitchFamily="34" charset="0"/>
              </a:rPr>
              <a:t>MARRIAGE</a:t>
            </a:r>
            <a:endParaRPr lang="en-US" sz="3200" dirty="0">
              <a:latin typeface="Arial Black" pitchFamily="34" charset="0"/>
            </a:endParaRPr>
          </a:p>
        </p:txBody>
      </p:sp>
      <p:sp>
        <p:nvSpPr>
          <p:cNvPr id="3" name="Rectangle 2"/>
          <p:cNvSpPr/>
          <p:nvPr/>
        </p:nvSpPr>
        <p:spPr>
          <a:xfrm>
            <a:off x="0" y="1066800"/>
            <a:ext cx="9144000" cy="304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4" name="Rounded Rectangle 3"/>
          <p:cNvSpPr/>
          <p:nvPr/>
        </p:nvSpPr>
        <p:spPr>
          <a:xfrm>
            <a:off x="2209800" y="76200"/>
            <a:ext cx="44958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dirty="0" smtClean="0">
                <a:solidFill>
                  <a:prstClr val="black"/>
                </a:solidFill>
                <a:latin typeface="Arial Black" pitchFamily="34" charset="0"/>
              </a:rPr>
              <a:t>unseen</a:t>
            </a:r>
            <a:endParaRPr lang="en-US" sz="4400" dirty="0">
              <a:solidFill>
                <a:prstClr val="black"/>
              </a:solidFill>
              <a:latin typeface="Arial Black" pitchFamily="34" charset="0"/>
            </a:endParaRPr>
          </a:p>
        </p:txBody>
      </p:sp>
      <p:sp>
        <p:nvSpPr>
          <p:cNvPr id="6" name="Rounded Rectangle 5"/>
          <p:cNvSpPr/>
          <p:nvPr/>
        </p:nvSpPr>
        <p:spPr>
          <a:xfrm>
            <a:off x="2209800" y="1447800"/>
            <a:ext cx="44958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dirty="0" smtClean="0">
                <a:solidFill>
                  <a:prstClr val="black"/>
                </a:solidFill>
                <a:latin typeface="Arial Black" pitchFamily="34" charset="0"/>
              </a:rPr>
              <a:t>seen</a:t>
            </a:r>
            <a:endParaRPr lang="en-US" sz="4400" dirty="0">
              <a:solidFill>
                <a:prstClr val="black"/>
              </a:solidFill>
              <a:latin typeface="Arial Black" pitchFamily="34" charset="0"/>
            </a:endParaRPr>
          </a:p>
        </p:txBody>
      </p:sp>
      <p:sp>
        <p:nvSpPr>
          <p:cNvPr id="9" name="Circular Arrow 8"/>
          <p:cNvSpPr/>
          <p:nvPr/>
        </p:nvSpPr>
        <p:spPr>
          <a:xfrm rot="5580640" flipH="1">
            <a:off x="5647252" y="42030"/>
            <a:ext cx="2157743" cy="2361541"/>
          </a:xfrm>
          <a:prstGeom prst="circularArrow">
            <a:avLst>
              <a:gd name="adj1" fmla="val 16461"/>
              <a:gd name="adj2" fmla="val 1493713"/>
              <a:gd name="adj3" fmla="val 19865959"/>
              <a:gd name="adj4" fmla="val 11541730"/>
              <a:gd name="adj5" fmla="val 17498"/>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prstClr val="black"/>
              </a:solidFill>
            </a:endParaRPr>
          </a:p>
        </p:txBody>
      </p:sp>
      <p:sp>
        <p:nvSpPr>
          <p:cNvPr id="7" name="Oval 6"/>
          <p:cNvSpPr/>
          <p:nvPr/>
        </p:nvSpPr>
        <p:spPr>
          <a:xfrm>
            <a:off x="457200" y="3810000"/>
            <a:ext cx="2286000" cy="2133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solidFill>
                  <a:prstClr val="white"/>
                </a:solidFill>
                <a:latin typeface="Arial Narrow" pitchFamily="34" charset="0"/>
              </a:rPr>
              <a:t>UNSEEN</a:t>
            </a:r>
          </a:p>
          <a:p>
            <a:pPr algn="ctr"/>
            <a:endParaRPr lang="en-US" sz="2800" b="1" dirty="0" smtClean="0">
              <a:solidFill>
                <a:prstClr val="white"/>
              </a:solidFill>
              <a:latin typeface="Arial Narrow" pitchFamily="34" charset="0"/>
            </a:endParaRPr>
          </a:p>
          <a:p>
            <a:pPr algn="ctr"/>
            <a:endParaRPr lang="en-US" sz="2800" b="1" dirty="0" smtClean="0">
              <a:solidFill>
                <a:prstClr val="white"/>
              </a:solidFill>
              <a:latin typeface="Arial Narrow" pitchFamily="34" charset="0"/>
            </a:endParaRPr>
          </a:p>
          <a:p>
            <a:pPr algn="ctr"/>
            <a:r>
              <a:rPr lang="en-US" sz="2800" b="1" dirty="0" smtClean="0">
                <a:solidFill>
                  <a:prstClr val="white"/>
                </a:solidFill>
                <a:latin typeface="Arial Narrow" pitchFamily="34" charset="0"/>
              </a:rPr>
              <a:t>SEEN</a:t>
            </a:r>
            <a:endParaRPr lang="en-US" sz="2800" b="1" dirty="0">
              <a:solidFill>
                <a:prstClr val="white"/>
              </a:solidFill>
              <a:latin typeface="Arial Narrow" pitchFamily="34" charset="0"/>
            </a:endParaRPr>
          </a:p>
        </p:txBody>
      </p:sp>
      <p:sp>
        <p:nvSpPr>
          <p:cNvPr id="8" name="Oval 7"/>
          <p:cNvSpPr/>
          <p:nvPr/>
        </p:nvSpPr>
        <p:spPr>
          <a:xfrm>
            <a:off x="3352800" y="3810000"/>
            <a:ext cx="2286000" cy="2133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solidFill>
                  <a:prstClr val="white"/>
                </a:solidFill>
                <a:latin typeface="Arial Narrow" pitchFamily="34" charset="0"/>
              </a:rPr>
              <a:t>UNSEEN</a:t>
            </a:r>
          </a:p>
          <a:p>
            <a:pPr algn="ctr"/>
            <a:endParaRPr lang="en-US" sz="2800" b="1" dirty="0" smtClean="0">
              <a:solidFill>
                <a:prstClr val="white"/>
              </a:solidFill>
              <a:latin typeface="Arial Narrow" pitchFamily="34" charset="0"/>
            </a:endParaRPr>
          </a:p>
          <a:p>
            <a:pPr algn="ctr"/>
            <a:endParaRPr lang="en-US" sz="2800" b="1" dirty="0" smtClean="0">
              <a:solidFill>
                <a:prstClr val="white"/>
              </a:solidFill>
              <a:latin typeface="Arial Narrow" pitchFamily="34" charset="0"/>
            </a:endParaRPr>
          </a:p>
          <a:p>
            <a:pPr algn="ctr"/>
            <a:r>
              <a:rPr lang="en-US" sz="2800" b="1" dirty="0" smtClean="0">
                <a:solidFill>
                  <a:prstClr val="white"/>
                </a:solidFill>
                <a:latin typeface="Arial Narrow" pitchFamily="34" charset="0"/>
              </a:rPr>
              <a:t>SEEN</a:t>
            </a:r>
            <a:endParaRPr lang="en-US" sz="2800" b="1" dirty="0">
              <a:solidFill>
                <a:prstClr val="white"/>
              </a:solidFill>
              <a:latin typeface="Arial Narrow" pitchFamily="34" charset="0"/>
            </a:endParaRPr>
          </a:p>
        </p:txBody>
      </p:sp>
      <p:sp>
        <p:nvSpPr>
          <p:cNvPr id="10" name="Oval 9"/>
          <p:cNvSpPr/>
          <p:nvPr/>
        </p:nvSpPr>
        <p:spPr>
          <a:xfrm>
            <a:off x="6172200" y="3810000"/>
            <a:ext cx="2286000" cy="21336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solidFill>
                  <a:prstClr val="white"/>
                </a:solidFill>
                <a:latin typeface="Arial Narrow" pitchFamily="34" charset="0"/>
              </a:rPr>
              <a:t>UNSEEN</a:t>
            </a:r>
          </a:p>
          <a:p>
            <a:pPr algn="ctr"/>
            <a:endParaRPr lang="en-US" sz="2800" b="1" dirty="0" smtClean="0">
              <a:solidFill>
                <a:prstClr val="white"/>
              </a:solidFill>
              <a:latin typeface="Arial Narrow" pitchFamily="34" charset="0"/>
            </a:endParaRPr>
          </a:p>
          <a:p>
            <a:pPr algn="ctr"/>
            <a:endParaRPr lang="en-US" sz="2800" b="1" dirty="0" smtClean="0">
              <a:solidFill>
                <a:prstClr val="white"/>
              </a:solidFill>
              <a:latin typeface="Arial Narrow" pitchFamily="34" charset="0"/>
            </a:endParaRPr>
          </a:p>
          <a:p>
            <a:pPr algn="ctr"/>
            <a:r>
              <a:rPr lang="en-US" sz="2800" b="1" dirty="0" smtClean="0">
                <a:solidFill>
                  <a:prstClr val="white"/>
                </a:solidFill>
                <a:latin typeface="Arial Narrow" pitchFamily="34" charset="0"/>
              </a:rPr>
              <a:t>SEEN</a:t>
            </a:r>
            <a:endParaRPr lang="en-US" sz="2800" b="1" dirty="0">
              <a:solidFill>
                <a:prstClr val="white"/>
              </a:solidFill>
              <a:latin typeface="Arial Narrow" pitchFamily="34" charset="0"/>
            </a:endParaRPr>
          </a:p>
        </p:txBody>
      </p:sp>
      <p:sp>
        <p:nvSpPr>
          <p:cNvPr id="11" name="Rectangle 10"/>
          <p:cNvSpPr/>
          <p:nvPr/>
        </p:nvSpPr>
        <p:spPr>
          <a:xfrm>
            <a:off x="0" y="4724400"/>
            <a:ext cx="9144000" cy="304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6286500" y="6553200"/>
            <a:ext cx="2057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Prov. 7     Prov. 31 </a:t>
            </a:r>
            <a:endParaRPr lang="en-US" sz="2000" b="1" dirty="0">
              <a:solidFill>
                <a:srgbClr val="C00000"/>
              </a:solidFill>
            </a:endParaRPr>
          </a:p>
        </p:txBody>
      </p:sp>
    </p:spTree>
    <p:extLst>
      <p:ext uri="{BB962C8B-B14F-4D97-AF65-F5344CB8AC3E}">
        <p14:creationId xmlns:p14="http://schemas.microsoft.com/office/powerpoint/2010/main" val="149983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rgbClr val="92D050"/>
          </a:solidFill>
        </p:spPr>
        <p:style>
          <a:lnRef idx="0">
            <a:schemeClr val="accent3"/>
          </a:lnRef>
          <a:fillRef idx="3">
            <a:schemeClr val="accent3"/>
          </a:fillRef>
          <a:effectRef idx="3">
            <a:schemeClr val="accent3"/>
          </a:effectRef>
          <a:fontRef idx="minor">
            <a:schemeClr val="lt1"/>
          </a:fontRef>
        </p:style>
        <p:txBody>
          <a:bodyPr>
            <a:noAutofit/>
          </a:bodyPr>
          <a:lstStyle/>
          <a:p>
            <a:pPr algn="l"/>
            <a:r>
              <a:rPr lang="en-US" sz="3200" dirty="0" smtClean="0">
                <a:solidFill>
                  <a:schemeClr val="tx1"/>
                </a:solidFill>
                <a:latin typeface="Arial Black" pitchFamily="34" charset="0"/>
              </a:rPr>
              <a:t>faith &amp; evidence: an analogy</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r>
              <a:rPr lang="en-US" sz="2400" b="1" dirty="0" smtClean="0">
                <a:solidFill>
                  <a:schemeClr val="tx1"/>
                </a:solidFill>
                <a:latin typeface="+mn-lt"/>
              </a:rPr>
              <a:t>For those like Thomas, who demand walking fully by sight, rather than needing to have faith, stop and realize how essential faith is in other aspects of our lives as well. </a:t>
            </a:r>
            <a:br>
              <a:rPr lang="en-US" sz="2400" b="1" dirty="0" smtClean="0">
                <a:solidFill>
                  <a:schemeClr val="tx1"/>
                </a:solidFill>
                <a:latin typeface="+mn-lt"/>
              </a:rPr>
            </a:br>
            <a:r>
              <a:rPr lang="en-US" sz="2400" b="1" dirty="0">
                <a:solidFill>
                  <a:schemeClr val="tx1"/>
                </a:solidFill>
                <a:latin typeface="+mn-lt"/>
              </a:rPr>
              <a:t>	</a:t>
            </a:r>
            <a:r>
              <a:rPr lang="en-US" sz="2400" b="1" dirty="0" smtClean="0">
                <a:solidFill>
                  <a:schemeClr val="tx1"/>
                </a:solidFill>
                <a:latin typeface="+mn-lt"/>
              </a:rPr>
              <a:t>Consider marriage. In Proverbs 7, a man is married to an adulterous. When he leaves home for a journey, she betrays him. In chapter 31, a wiser man has married a worthy woman (Prov. 31). The heart of this husband "trusts" in his wife (</a:t>
            </a:r>
            <a:r>
              <a:rPr lang="en-US" sz="2400" b="1" dirty="0" err="1" smtClean="0">
                <a:solidFill>
                  <a:schemeClr val="tx1"/>
                </a:solidFill>
                <a:latin typeface="+mn-lt"/>
              </a:rPr>
              <a:t>ie</a:t>
            </a:r>
            <a:r>
              <a:rPr lang="en-US" sz="2400" b="1" dirty="0" smtClean="0">
                <a:solidFill>
                  <a:schemeClr val="tx1"/>
                </a:solidFill>
                <a:latin typeface="+mn-lt"/>
              </a:rPr>
              <a:t>., has faith in her). Why? Not because he can see her when he's away, for he cannot. He can have faith in what he can't see, based on what he has seen: that she does him good, and not evil, and that she is a woman that fears God. Faith is an essential part of life, both spiritual and family-wise.</a:t>
            </a:r>
            <a:br>
              <a:rPr lang="en-US" sz="2400" b="1" dirty="0" smtClean="0">
                <a:solidFill>
                  <a:schemeClr val="tx1"/>
                </a:solidFill>
                <a:latin typeface="+mn-lt"/>
              </a:rPr>
            </a:br>
            <a:r>
              <a:rPr lang="en-US" sz="2400" b="1" dirty="0" smtClean="0">
                <a:solidFill>
                  <a:schemeClr val="tx1"/>
                </a:solidFill>
                <a:latin typeface="+mn-lt"/>
              </a:rPr>
              <a:t/>
            </a:r>
            <a:br>
              <a:rPr lang="en-US" sz="2400" b="1" dirty="0" smtClean="0">
                <a:solidFill>
                  <a:schemeClr val="tx1"/>
                </a:solidFill>
                <a:latin typeface="+mn-lt"/>
              </a:rPr>
            </a:br>
            <a:r>
              <a:rPr lang="en-US" sz="2400" b="1" i="1" dirty="0" smtClean="0">
                <a:solidFill>
                  <a:schemeClr val="tx1"/>
                </a:solidFill>
                <a:latin typeface="+mn-lt"/>
              </a:rPr>
              <a:t>We all believe in things &amp; people, that we cannot see right now. That is not irrational, but rational, when there is sufficient basis for faith.  </a:t>
            </a:r>
            <a:endParaRPr lang="en-US" sz="2400" b="1" i="1" dirty="0">
              <a:solidFill>
                <a:schemeClr val="tx1"/>
              </a:solidFill>
              <a:latin typeface="+mn-lt"/>
            </a:endParaRPr>
          </a:p>
        </p:txBody>
      </p:sp>
    </p:spTree>
    <p:extLst>
      <p:ext uri="{BB962C8B-B14F-4D97-AF65-F5344CB8AC3E}">
        <p14:creationId xmlns:p14="http://schemas.microsoft.com/office/powerpoint/2010/main" val="3351934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lumMod val="95000"/>
              <a:lumOff val="5000"/>
            </a:schemeClr>
          </a:solidFill>
        </p:spPr>
        <p:txBody>
          <a:bodyPr>
            <a:noAutofit/>
          </a:bodyPr>
          <a:lstStyle/>
          <a:p>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4000" b="1" dirty="0" smtClean="0">
                <a:solidFill>
                  <a:srgbClr val="FFFF00"/>
                </a:solidFill>
                <a:latin typeface="Candara" pitchFamily="34" charset="0"/>
              </a:rPr>
              <a:t>establishing evidence </a:t>
            </a:r>
            <a:r>
              <a:rPr lang="en-US" sz="4000" b="1" dirty="0" smtClean="0">
                <a:solidFill>
                  <a:srgbClr val="FFFF00"/>
                </a:solidFill>
                <a:effectLst>
                  <a:outerShdw blurRad="38100" dist="38100" dir="2700000" algn="tl">
                    <a:srgbClr val="000000">
                      <a:alpha val="43137"/>
                    </a:srgbClr>
                  </a:outerShdw>
                </a:effectLst>
                <a:latin typeface="Candara" pitchFamily="34" charset="0"/>
              </a:rPr>
              <a:t>for the resurrection for the skeptic</a:t>
            </a:r>
            <a:br>
              <a:rPr lang="en-US" sz="4000" b="1" dirty="0" smtClean="0">
                <a:solidFill>
                  <a:srgbClr val="FFFF00"/>
                </a:solidFill>
                <a:effectLst>
                  <a:outerShdw blurRad="38100" dist="38100" dir="2700000" algn="tl">
                    <a:srgbClr val="000000">
                      <a:alpha val="43137"/>
                    </a:srgbClr>
                  </a:outerShdw>
                </a:effectLst>
                <a:latin typeface="Candara" pitchFamily="34" charset="0"/>
              </a:rPr>
            </a:br>
            <a:r>
              <a:rPr lang="en-US" sz="1400" b="1" dirty="0" smtClean="0">
                <a:solidFill>
                  <a:srgbClr val="FFFF00"/>
                </a:solidFill>
                <a:effectLst>
                  <a:outerShdw blurRad="38100" dist="38100" dir="2700000" algn="tl">
                    <a:srgbClr val="000000">
                      <a:alpha val="43137"/>
                    </a:srgbClr>
                  </a:outerShdw>
                </a:effectLst>
                <a:latin typeface="Candara" pitchFamily="34" charset="0"/>
              </a:rPr>
              <a:t/>
            </a:r>
            <a:br>
              <a:rPr lang="en-US" sz="1400" b="1" dirty="0" smtClean="0">
                <a:solidFill>
                  <a:srgbClr val="FFFF00"/>
                </a:solidFill>
                <a:effectLst>
                  <a:outerShdw blurRad="38100" dist="38100" dir="2700000" algn="tl">
                    <a:srgbClr val="000000">
                      <a:alpha val="43137"/>
                    </a:srgbClr>
                  </a:outerShdw>
                </a:effectLst>
                <a:latin typeface="Candara" pitchFamily="34" charset="0"/>
              </a:rPr>
            </a:br>
            <a:r>
              <a:rPr lang="en-US" sz="4000" b="1" dirty="0" smtClean="0">
                <a:solidFill>
                  <a:srgbClr val="FFFF00"/>
                </a:solidFill>
                <a:effectLst>
                  <a:outerShdw blurRad="38100" dist="38100" dir="2700000" algn="tl">
                    <a:srgbClr val="000000">
                      <a:alpha val="43137"/>
                    </a:srgbClr>
                  </a:outerShdw>
                </a:effectLst>
                <a:latin typeface="Candara" pitchFamily="34" charset="0"/>
              </a:rPr>
              <a:t/>
            </a:r>
            <a:br>
              <a:rPr lang="en-US" sz="4000" b="1" dirty="0" smtClean="0">
                <a:solidFill>
                  <a:srgbClr val="FFFF00"/>
                </a:solidFill>
                <a:effectLst>
                  <a:outerShdw blurRad="38100" dist="38100" dir="2700000" algn="tl">
                    <a:srgbClr val="000000">
                      <a:alpha val="43137"/>
                    </a:srgbClr>
                  </a:outerShdw>
                </a:effectLst>
                <a:latin typeface="Candara" pitchFamily="34" charset="0"/>
              </a:rPr>
            </a:br>
            <a:r>
              <a:rPr lang="en-US" sz="1600" dirty="0" smtClean="0">
                <a:solidFill>
                  <a:schemeClr val="tx1">
                    <a:lumMod val="50000"/>
                    <a:lumOff val="50000"/>
                  </a:schemeClr>
                </a:solidFill>
              </a:rPr>
              <a:t>sbsmelser@comcast.net</a:t>
            </a:r>
            <a:endParaRPr lang="en-US" sz="1600" b="1"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581400" y="990600"/>
            <a:ext cx="2004881" cy="2514600"/>
          </a:xfrm>
          <a:prstGeom prst="rect">
            <a:avLst/>
          </a:prstGeom>
          <a:noFill/>
          <a:ln w="9525">
            <a:solidFill>
              <a:schemeClr val="tx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277365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solidFill>
            <a:srgbClr val="00B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endParaRPr lang="en-US" sz="4800" kern="0" dirty="0">
              <a:solidFill>
                <a:srgbClr val="FFFF00"/>
              </a:solidFill>
              <a:latin typeface="Narkisim" pitchFamily="34" charset="-79"/>
              <a:cs typeface="Narkisim" pitchFamily="34" charset="-79"/>
            </a:endParaRPr>
          </a:p>
        </p:txBody>
      </p:sp>
      <p:sp>
        <p:nvSpPr>
          <p:cNvPr id="5" name="Oval 4"/>
          <p:cNvSpPr/>
          <p:nvPr/>
        </p:nvSpPr>
        <p:spPr>
          <a:xfrm>
            <a:off x="2102068" y="1127234"/>
            <a:ext cx="4876800" cy="4648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en-US" sz="4000" kern="0" dirty="0" smtClean="0">
              <a:solidFill>
                <a:srgbClr val="000000"/>
              </a:solidFill>
              <a:latin typeface="Arial Black" panose="020B0A04020102020204" pitchFamily="34" charset="0"/>
              <a:ea typeface="Gungsuh" panose="02030600000101010101" pitchFamily="18" charset="-127"/>
            </a:endParaRPr>
          </a:p>
        </p:txBody>
      </p:sp>
      <p:sp>
        <p:nvSpPr>
          <p:cNvPr id="3" name="Oval 2"/>
          <p:cNvSpPr/>
          <p:nvPr/>
        </p:nvSpPr>
        <p:spPr>
          <a:xfrm>
            <a:off x="2819400" y="1852448"/>
            <a:ext cx="3429000" cy="31242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r>
              <a:rPr lang="en-US" sz="3600" kern="0" dirty="0" smtClean="0">
                <a:solidFill>
                  <a:srgbClr val="000000"/>
                </a:solidFill>
                <a:latin typeface="Arial Black" panose="020B0A04020102020204" pitchFamily="34" charset="0"/>
                <a:ea typeface="Gungsuh" panose="02030600000101010101" pitchFamily="18" charset="-127"/>
              </a:rPr>
              <a:t>Monday </a:t>
            </a:r>
          </a:p>
        </p:txBody>
      </p:sp>
    </p:spTree>
    <p:extLst>
      <p:ext uri="{BB962C8B-B14F-4D97-AF65-F5344CB8AC3E}">
        <p14:creationId xmlns:p14="http://schemas.microsoft.com/office/powerpoint/2010/main" val="3983945178"/>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b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FOR THE SKEPTIC</a:t>
            </a:r>
            <a:endParaRPr lang="en-US" sz="4000" dirty="0">
              <a:solidFill>
                <a:prstClr val="white"/>
              </a:solidFill>
            </a:endParaRPr>
          </a:p>
        </p:txBody>
      </p:sp>
      <p:grpSp>
        <p:nvGrpSpPr>
          <p:cNvPr id="2" name="Group 1"/>
          <p:cNvGrpSpPr/>
          <p:nvPr/>
        </p:nvGrpSpPr>
        <p:grpSpPr>
          <a:xfrm>
            <a:off x="914400" y="1219200"/>
            <a:ext cx="914400" cy="4038600"/>
            <a:chOff x="914400" y="1219200"/>
            <a:chExt cx="914400" cy="4038600"/>
          </a:xfrm>
        </p:grpSpPr>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CRUCIFIXION</a:t>
              </a:r>
              <a:endParaRPr lang="en-US" sz="2800" b="1" dirty="0">
                <a:solidFill>
                  <a:prstClr val="black">
                    <a:lumMod val="95000"/>
                    <a:lumOff val="5000"/>
                  </a:prstClr>
                </a:solidFill>
                <a:latin typeface="Arial Narrow" pitchFamily="34" charset="0"/>
              </a:endParaRPr>
            </a:p>
          </p:txBody>
        </p:sp>
      </p:gr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     THE TOMB</a:t>
            </a:r>
            <a:endParaRPr lang="en-US" sz="2800" b="1" dirty="0">
              <a:solidFill>
                <a:prstClr val="black">
                  <a:lumMod val="95000"/>
                  <a:lumOff val="5000"/>
                </a:prst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WITNESSES</a:t>
            </a:r>
            <a:endParaRPr lang="en-US" sz="2800" b="1" dirty="0">
              <a:solidFill>
                <a:prstClr val="black">
                  <a:lumMod val="95000"/>
                  <a:lumOff val="5000"/>
                </a:prst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THEY  BELIEVED</a:t>
            </a:r>
            <a:endParaRPr lang="en-US" sz="2800" b="1" dirty="0">
              <a:solidFill>
                <a:prstClr val="black">
                  <a:lumMod val="95000"/>
                  <a:lumOff val="5000"/>
                </a:prstClr>
              </a:solidFill>
              <a:latin typeface="Arial Narrow" pitchFamily="34" charset="0"/>
            </a:endParaRPr>
          </a:p>
        </p:txBody>
      </p:sp>
      <p:sp>
        <p:nvSpPr>
          <p:cNvPr id="22" name="Rectangle 21"/>
          <p:cNvSpPr/>
          <p:nvPr/>
        </p:nvSpPr>
        <p:spPr>
          <a:xfrm rot="16200000">
            <a:off x="6019800" y="30480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CONV. OF SAUL</a:t>
            </a:r>
            <a:endParaRPr lang="en-US" sz="2800" b="1" dirty="0">
              <a:solidFill>
                <a:prstClr val="black">
                  <a:lumMod val="95000"/>
                  <a:lumOff val="5000"/>
                </a:prstClr>
              </a:solidFill>
              <a:latin typeface="Arial Narrow" pitchFamily="34" charset="0"/>
            </a:endParaRPr>
          </a:p>
        </p:txBody>
      </p:sp>
    </p:spTree>
    <p:extLst>
      <p:ext uri="{BB962C8B-B14F-4D97-AF65-F5344CB8AC3E}">
        <p14:creationId xmlns:p14="http://schemas.microsoft.com/office/powerpoint/2010/main" val="11880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sz="3600" dirty="0" smtClean="0">
                <a:solidFill>
                  <a:schemeClr val="bg1"/>
                </a:solidFill>
                <a:latin typeface="Calibri" panose="020F0502020204030204" pitchFamily="34" charset="0"/>
                <a:cs typeface="Narkisim" pitchFamily="34" charset="-79"/>
              </a:rPr>
              <a:t>Secular history     &amp;     Biblical History</a:t>
            </a:r>
            <a:br>
              <a:rPr lang="en-US" sz="3600" dirty="0" smtClean="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
            </a:r>
            <a:br>
              <a:rPr lang="en-US" sz="3600" dirty="0" smtClean="0">
                <a:solidFill>
                  <a:schemeClr val="bg1"/>
                </a:solidFill>
                <a:latin typeface="Calibri" panose="020F0502020204030204" pitchFamily="34" charset="0"/>
                <a:cs typeface="Narkisim" pitchFamily="34" charset="-79"/>
              </a:rPr>
            </a:br>
            <a:r>
              <a:rPr lang="en-US" sz="3600" dirty="0">
                <a:solidFill>
                  <a:schemeClr val="bg1"/>
                </a:solidFill>
                <a:latin typeface="Calibri" panose="020F0502020204030204" pitchFamily="34" charset="0"/>
                <a:cs typeface="Narkisim" pitchFamily="34" charset="-79"/>
              </a:rPr>
              <a:t/>
            </a:r>
            <a:br>
              <a:rPr lang="en-US" sz="3600" dirty="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
            </a:r>
            <a:br>
              <a:rPr lang="en-US" sz="3600" dirty="0" smtClean="0">
                <a:solidFill>
                  <a:schemeClr val="bg1"/>
                </a:solidFill>
                <a:latin typeface="Calibri" panose="020F0502020204030204" pitchFamily="34" charset="0"/>
                <a:cs typeface="Narkisim" pitchFamily="34" charset="-79"/>
              </a:rPr>
            </a:br>
            <a:r>
              <a:rPr lang="en-US" sz="3600" dirty="0">
                <a:solidFill>
                  <a:schemeClr val="bg1"/>
                </a:solidFill>
                <a:latin typeface="Calibri" panose="020F0502020204030204" pitchFamily="34" charset="0"/>
                <a:cs typeface="Narkisim" pitchFamily="34" charset="-79"/>
              </a:rPr>
              <a:t/>
            </a:r>
            <a:br>
              <a:rPr lang="en-US" sz="3600" dirty="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
            </a:r>
            <a:br>
              <a:rPr lang="en-US" sz="3600" dirty="0" smtClean="0">
                <a:solidFill>
                  <a:schemeClr val="bg1"/>
                </a:solidFill>
                <a:latin typeface="Calibri" panose="020F0502020204030204" pitchFamily="34" charset="0"/>
                <a:cs typeface="Narkisim" pitchFamily="34" charset="-79"/>
              </a:rPr>
            </a:br>
            <a:r>
              <a:rPr lang="en-US" sz="3600" dirty="0">
                <a:solidFill>
                  <a:schemeClr val="bg1"/>
                </a:solidFill>
                <a:latin typeface="Calibri" panose="020F0502020204030204" pitchFamily="34" charset="0"/>
                <a:cs typeface="Narkisim" pitchFamily="34" charset="-79"/>
              </a:rPr>
              <a:t/>
            </a:r>
            <a:br>
              <a:rPr lang="en-US" sz="3600" dirty="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
            </a:r>
            <a:br>
              <a:rPr lang="en-US" sz="3600" dirty="0" smtClean="0">
                <a:solidFill>
                  <a:schemeClr val="bg1"/>
                </a:solidFill>
                <a:latin typeface="Calibri" panose="020F0502020204030204" pitchFamily="34" charset="0"/>
                <a:cs typeface="Narkisim" pitchFamily="34" charset="-79"/>
              </a:rPr>
            </a:br>
            <a:r>
              <a:rPr lang="en-US" sz="3600" dirty="0">
                <a:solidFill>
                  <a:schemeClr val="bg1"/>
                </a:solidFill>
                <a:latin typeface="Calibri" panose="020F0502020204030204" pitchFamily="34" charset="0"/>
                <a:cs typeface="Narkisim" pitchFamily="34" charset="-79"/>
              </a:rPr>
              <a:t/>
            </a:r>
            <a:br>
              <a:rPr lang="en-US" sz="3600" dirty="0">
                <a:solidFill>
                  <a:schemeClr val="bg1"/>
                </a:solidFill>
                <a:latin typeface="Calibri" panose="020F0502020204030204" pitchFamily="34" charset="0"/>
                <a:cs typeface="Narkisim" pitchFamily="34" charset="-79"/>
              </a:rPr>
            </a:br>
            <a:r>
              <a:rPr lang="en-US" sz="3600" dirty="0" smtClean="0">
                <a:solidFill>
                  <a:schemeClr val="bg1"/>
                </a:solidFill>
                <a:latin typeface="Calibri" panose="020F0502020204030204" pitchFamily="34" charset="0"/>
                <a:cs typeface="Narkisim" pitchFamily="34" charset="-79"/>
              </a:rPr>
              <a:t/>
            </a:r>
            <a:br>
              <a:rPr lang="en-US" sz="3600" dirty="0" smtClean="0">
                <a:solidFill>
                  <a:schemeClr val="bg1"/>
                </a:solidFill>
                <a:latin typeface="Calibri" panose="020F0502020204030204" pitchFamily="34" charset="0"/>
                <a:cs typeface="Narkisim" pitchFamily="34" charset="-79"/>
              </a:rPr>
            </a:br>
            <a:r>
              <a:rPr lang="en-US" sz="3600" dirty="0">
                <a:solidFill>
                  <a:schemeClr val="bg1"/>
                </a:solidFill>
                <a:latin typeface="Calibri" panose="020F0502020204030204" pitchFamily="34" charset="0"/>
                <a:cs typeface="Narkisim" pitchFamily="34" charset="-79"/>
              </a:rPr>
              <a:t/>
            </a:r>
            <a:br>
              <a:rPr lang="en-US" sz="3600" dirty="0">
                <a:solidFill>
                  <a:schemeClr val="bg1"/>
                </a:solidFill>
                <a:latin typeface="Calibri" panose="020F0502020204030204" pitchFamily="34" charset="0"/>
                <a:cs typeface="Narkisim" pitchFamily="34" charset="-79"/>
              </a:rPr>
            </a:br>
            <a:endParaRPr lang="en-US" sz="3600" dirty="0">
              <a:solidFill>
                <a:srgbClr val="FFFF00"/>
              </a:solidFill>
              <a:latin typeface="Calibri" panose="020F0502020204030204" pitchFamily="34" charset="0"/>
              <a:cs typeface="Narkisim" pitchFamily="34" charset="-79"/>
            </a:endParaRPr>
          </a:p>
        </p:txBody>
      </p:sp>
      <p:sp>
        <p:nvSpPr>
          <p:cNvPr id="3" name="Oval 2"/>
          <p:cNvSpPr/>
          <p:nvPr/>
        </p:nvSpPr>
        <p:spPr>
          <a:xfrm>
            <a:off x="5562600" y="3124200"/>
            <a:ext cx="2057400" cy="205740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rtlCol="0" anchor="ctr"/>
          <a:lstStyle/>
          <a:p>
            <a:pPr algn="ctr"/>
            <a:r>
              <a:rPr lang="en-US" sz="2800" kern="0" dirty="0" smtClean="0">
                <a:solidFill>
                  <a:prstClr val="white"/>
                </a:solidFill>
                <a:latin typeface="Arial Black" panose="020B0A04020102020204" pitchFamily="34" charset="0"/>
                <a:ea typeface="Gungsuh" panose="02030600000101010101" pitchFamily="18" charset="-127"/>
              </a:rPr>
              <a:t>Rom.</a:t>
            </a:r>
          </a:p>
          <a:p>
            <a:pPr algn="ctr"/>
            <a:r>
              <a:rPr lang="en-US" sz="2800" kern="0" dirty="0" smtClean="0">
                <a:solidFill>
                  <a:prstClr val="white"/>
                </a:solidFill>
                <a:latin typeface="Arial Black" panose="020B0A04020102020204" pitchFamily="34" charset="0"/>
                <a:ea typeface="Gungsuh" panose="02030600000101010101" pitchFamily="18" charset="-127"/>
              </a:rPr>
              <a:t>10:17</a:t>
            </a:r>
          </a:p>
        </p:txBody>
      </p:sp>
    </p:spTree>
    <p:extLst>
      <p:ext uri="{BB962C8B-B14F-4D97-AF65-F5344CB8AC3E}">
        <p14:creationId xmlns:p14="http://schemas.microsoft.com/office/powerpoint/2010/main" val="4105382628"/>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5638800"/>
          </a:xfrm>
          <a:solidFill>
            <a:schemeClr val="tx1"/>
          </a:solidFill>
        </p:spPr>
        <p:txBody>
          <a:bodyPr>
            <a:normAutofit/>
          </a:bodyPr>
          <a:lstStyle/>
          <a:p>
            <a:pPr algn="l"/>
            <a:r>
              <a:rPr lang="en-US" sz="3200" b="1" dirty="0" smtClean="0">
                <a:solidFill>
                  <a:srgbClr val="FFFF00"/>
                </a:solidFill>
                <a:effectLst>
                  <a:outerShdw blurRad="38100" dist="38100" dir="2700000" algn="tl">
                    <a:srgbClr val="000000">
                      <a:alpha val="43137"/>
                    </a:srgbClr>
                  </a:outerShdw>
                </a:effectLst>
                <a:latin typeface="Arial Black" pitchFamily="34" charset="0"/>
              </a:rPr>
              <a:t>FACT 1. </a:t>
            </a:r>
            <a:r>
              <a:rPr lang="en-US" sz="3200" b="1" dirty="0" smtClean="0">
                <a:solidFill>
                  <a:srgbClr val="FFFF00"/>
                </a:solidFill>
                <a:effectLst>
                  <a:outerShdw blurRad="38100" dist="38100" dir="2700000" algn="tl">
                    <a:srgbClr val="000000">
                      <a:alpha val="43137"/>
                    </a:srgbClr>
                  </a:outerShdw>
                </a:effectLst>
                <a:latin typeface="Candara" pitchFamily="34" charset="0"/>
              </a:rPr>
              <a:t> Jesus of Nazareth, known also as the Christ, was put to death by crucifixion during the reign of Tiberius, at the orders of Pontius Pilate.  </a:t>
            </a:r>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effectLst>
                  <a:outerShdw blurRad="38100" dist="38100" dir="2700000" algn="tl">
                    <a:srgbClr val="000000">
                      <a:alpha val="43137"/>
                    </a:srgbClr>
                  </a:outerShdw>
                </a:effectLst>
                <a:latin typeface="Candara" pitchFamily="34" charset="0"/>
              </a:rPr>
              <a:t> </a:t>
            </a:r>
            <a:r>
              <a:rPr lang="en-US" sz="2400" dirty="0" smtClean="0">
                <a:effectLst>
                  <a:outerShdw blurRad="38100" dist="38100" dir="2700000" algn="tl">
                    <a:srgbClr val="000000">
                      <a:alpha val="43137"/>
                    </a:srgbClr>
                  </a:outerShdw>
                </a:effectLst>
                <a:latin typeface="Arial Narrow" pitchFamily="34" charset="0"/>
              </a:rPr>
              <a:t>Historical attestation is found in Christian, Roman, Greek, and Jewish sources.</a:t>
            </a:r>
            <a:br>
              <a:rPr lang="en-US" sz="2400" dirty="0" smtClean="0">
                <a:effectLst>
                  <a:outerShdw blurRad="38100" dist="38100" dir="2700000" algn="tl">
                    <a:srgbClr val="000000">
                      <a:alpha val="43137"/>
                    </a:srgbClr>
                  </a:outerShdw>
                </a:effectLst>
                <a:latin typeface="Arial Narrow" pitchFamily="34" charset="0"/>
              </a:rPr>
            </a:br>
            <a:r>
              <a:rPr lang="en-US" sz="2400" dirty="0" smtClean="0">
                <a:solidFill>
                  <a:srgbClr val="FFFF00"/>
                </a:solidFill>
                <a:effectLst>
                  <a:outerShdw blurRad="38100" dist="38100" dir="2700000" algn="tl">
                    <a:srgbClr val="000000">
                      <a:alpha val="43137"/>
                    </a:srgbClr>
                  </a:outerShdw>
                </a:effectLst>
                <a:latin typeface="Arial Narrow" pitchFamily="34" charset="0"/>
              </a:rPr>
              <a:t/>
            </a:r>
            <a:br>
              <a:rPr lang="en-US" sz="2400" dirty="0" smtClean="0">
                <a:solidFill>
                  <a:srgbClr val="FFFF00"/>
                </a:solidFill>
                <a:effectLst>
                  <a:outerShdw blurRad="38100" dist="38100" dir="2700000" algn="tl">
                    <a:srgbClr val="000000">
                      <a:alpha val="43137"/>
                    </a:srgbClr>
                  </a:outerShdw>
                </a:effectLst>
                <a:latin typeface="Arial Narrow" pitchFamily="34" charset="0"/>
              </a:rPr>
            </a:br>
            <a:r>
              <a:rPr lang="en-US" sz="2400" dirty="0" smtClean="0">
                <a:solidFill>
                  <a:srgbClr val="FFFF00"/>
                </a:solidFill>
                <a:effectLst>
                  <a:outerShdw blurRad="38100" dist="38100" dir="2700000" algn="tl">
                    <a:srgbClr val="000000">
                      <a:alpha val="43137"/>
                    </a:srgbClr>
                  </a:outerShdw>
                </a:effectLst>
                <a:latin typeface="Arial Narrow" pitchFamily="34" charset="0"/>
              </a:rPr>
              <a:t/>
            </a:r>
            <a:br>
              <a:rPr lang="en-US" sz="2400" dirty="0" smtClean="0">
                <a:solidFill>
                  <a:srgbClr val="FFFF00"/>
                </a:solidFill>
                <a:effectLst>
                  <a:outerShdw blurRad="38100" dist="38100" dir="2700000" algn="tl">
                    <a:srgbClr val="000000">
                      <a:alpha val="43137"/>
                    </a:srgbClr>
                  </a:outerShdw>
                </a:effectLst>
                <a:latin typeface="Arial Narrow" pitchFamily="34" charset="0"/>
              </a:rPr>
            </a:br>
            <a:r>
              <a:rPr lang="en-US" sz="2400" dirty="0" smtClean="0">
                <a:solidFill>
                  <a:srgbClr val="FFFF00"/>
                </a:solidFill>
                <a:effectLst>
                  <a:outerShdw blurRad="38100" dist="38100" dir="2700000" algn="tl">
                    <a:srgbClr val="000000">
                      <a:alpha val="43137"/>
                    </a:srgbClr>
                  </a:outerShdw>
                </a:effectLst>
                <a:latin typeface="Arial Narrow" pitchFamily="34" charset="0"/>
              </a:rPr>
              <a:t/>
            </a:r>
            <a:br>
              <a:rPr lang="en-US" sz="2400" dirty="0" smtClean="0">
                <a:solidFill>
                  <a:srgbClr val="FFFF00"/>
                </a:solidFill>
                <a:effectLst>
                  <a:outerShdw blurRad="38100" dist="38100" dir="2700000" algn="tl">
                    <a:srgbClr val="000000">
                      <a:alpha val="43137"/>
                    </a:srgbClr>
                  </a:outerShdw>
                </a:effectLst>
                <a:latin typeface="Arial Narrow" pitchFamily="34" charset="0"/>
              </a:rPr>
            </a:br>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latin typeface="Candara" pitchFamily="34" charset="0"/>
              </a:rPr>
              <a:t/>
            </a:r>
            <a:br>
              <a:rPr lang="en-US" sz="3200" dirty="0" smtClean="0">
                <a:latin typeface="Candara" pitchFamily="34" charset="0"/>
              </a:rPr>
            </a:br>
            <a:r>
              <a:rPr lang="en-US" sz="3200" dirty="0" smtClean="0">
                <a:latin typeface="Candara" pitchFamily="34" charset="0"/>
              </a:rPr>
              <a:t/>
            </a:r>
            <a:br>
              <a:rPr lang="en-US" sz="3200" dirty="0" smtClean="0">
                <a:latin typeface="Candara" pitchFamily="34" charset="0"/>
              </a:rPr>
            </a:br>
            <a:endParaRPr lang="en-US" sz="3200" dirty="0">
              <a:latin typeface="Candara" pitchFamily="34" charset="0"/>
            </a:endParaRPr>
          </a:p>
        </p:txBody>
      </p:sp>
      <p:sp>
        <p:nvSpPr>
          <p:cNvPr id="10" name="Rounded Rectangle 9"/>
          <p:cNvSpPr/>
          <p:nvPr/>
        </p:nvSpPr>
        <p:spPr>
          <a:xfrm>
            <a:off x="3124200" y="3048000"/>
            <a:ext cx="3276600" cy="3352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3600" b="1" dirty="0" smtClean="0">
                <a:solidFill>
                  <a:schemeClr val="tx1"/>
                </a:solidFill>
                <a:latin typeface="Arial Narrow" pitchFamily="34" charset="0"/>
              </a:rPr>
              <a:t>historically referenced:</a:t>
            </a:r>
          </a:p>
          <a:p>
            <a:pPr>
              <a:buFont typeface="Wingdings" pitchFamily="2" charset="2"/>
              <a:buChar char="§"/>
            </a:pPr>
            <a:r>
              <a:rPr lang="en-US" sz="3600" b="1" dirty="0" smtClean="0">
                <a:solidFill>
                  <a:schemeClr val="tx1"/>
                </a:solidFill>
                <a:latin typeface="Aharoni" pitchFamily="2" charset="-79"/>
                <a:cs typeface="Aharoni" pitchFamily="2" charset="-79"/>
              </a:rPr>
              <a:t>CHRISTIAN</a:t>
            </a:r>
          </a:p>
          <a:p>
            <a:pPr>
              <a:buFont typeface="Wingdings" pitchFamily="2" charset="2"/>
              <a:buChar char="§"/>
            </a:pPr>
            <a:r>
              <a:rPr lang="en-US" sz="3600" b="1" dirty="0" smtClean="0">
                <a:solidFill>
                  <a:schemeClr val="tx1"/>
                </a:solidFill>
                <a:latin typeface="Aharoni" pitchFamily="2" charset="-79"/>
                <a:cs typeface="Aharoni" pitchFamily="2" charset="-79"/>
              </a:rPr>
              <a:t>ROMAN</a:t>
            </a:r>
          </a:p>
          <a:p>
            <a:pPr>
              <a:buFont typeface="Wingdings" pitchFamily="2" charset="2"/>
              <a:buChar char="§"/>
            </a:pPr>
            <a:r>
              <a:rPr lang="en-US" sz="3600" b="1" dirty="0" smtClean="0">
                <a:solidFill>
                  <a:schemeClr val="tx1"/>
                </a:solidFill>
                <a:latin typeface="Aharoni" pitchFamily="2" charset="-79"/>
                <a:cs typeface="Aharoni" pitchFamily="2" charset="-79"/>
              </a:rPr>
              <a:t>GREEK</a:t>
            </a:r>
          </a:p>
          <a:p>
            <a:pPr>
              <a:buFont typeface="Wingdings" pitchFamily="2" charset="2"/>
              <a:buChar char="§"/>
            </a:pPr>
            <a:r>
              <a:rPr lang="en-US" sz="3600" b="1" dirty="0" smtClean="0">
                <a:solidFill>
                  <a:schemeClr val="tx1"/>
                </a:solidFill>
                <a:latin typeface="Aharoni" pitchFamily="2" charset="-79"/>
                <a:cs typeface="Aharoni" pitchFamily="2" charset="-79"/>
              </a:rPr>
              <a:t>JEWISH</a:t>
            </a:r>
            <a:endParaRPr lang="en-US" sz="3600" b="1" dirty="0">
              <a:solidFill>
                <a:schemeClr val="tx1"/>
              </a:solidFill>
              <a:latin typeface="Aharoni" pitchFamily="2" charset="-79"/>
              <a:cs typeface="Aharoni" pitchFamily="2" charset="-79"/>
            </a:endParaRPr>
          </a:p>
        </p:txBody>
      </p:sp>
      <p:sp>
        <p:nvSpPr>
          <p:cNvPr id="9" name="Horizontal Scroll 8"/>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mj-lt"/>
              </a:rPr>
              <a:t>New Testament Documents: </a:t>
            </a:r>
            <a:r>
              <a:rPr lang="en-US" sz="3200" b="1" dirty="0" smtClean="0">
                <a:solidFill>
                  <a:schemeClr val="tx1"/>
                </a:solidFill>
                <a:latin typeface="Nyala" pitchFamily="2" charset="0"/>
              </a:rPr>
              <a:t>    </a:t>
            </a:r>
          </a:p>
          <a:p>
            <a:pPr algn="ctr"/>
            <a:endParaRPr lang="en-US" sz="3200" b="1" u="sng" dirty="0" smtClean="0">
              <a:solidFill>
                <a:schemeClr val="tx1"/>
              </a:solidFill>
              <a:latin typeface="Nyala" pitchFamily="2" charset="0"/>
            </a:endParaRPr>
          </a:p>
          <a:p>
            <a:pPr algn="ctr"/>
            <a:r>
              <a:rPr lang="en-US" sz="3200" dirty="0" smtClean="0">
                <a:solidFill>
                  <a:schemeClr val="tx1"/>
                </a:solidFill>
                <a:latin typeface="Arial Narrow" pitchFamily="34" charset="0"/>
              </a:rPr>
              <a:t>The primary historical documents for</a:t>
            </a:r>
          </a:p>
          <a:p>
            <a:pPr algn="ctr"/>
            <a:r>
              <a:rPr lang="en-US" sz="3200" dirty="0" smtClean="0">
                <a:solidFill>
                  <a:schemeClr val="tx1"/>
                </a:solidFill>
                <a:latin typeface="Arial Narrow" pitchFamily="34" charset="0"/>
              </a:rPr>
              <a:t>Jesus of Nazareth are of course</a:t>
            </a:r>
          </a:p>
          <a:p>
            <a:pPr algn="ctr"/>
            <a:r>
              <a:rPr lang="en-US" sz="3200" dirty="0" smtClean="0">
                <a:solidFill>
                  <a:schemeClr val="tx1"/>
                </a:solidFill>
                <a:latin typeface="Arial Narrow" pitchFamily="34" charset="0"/>
              </a:rPr>
              <a:t>the NT texts, whose very origin and existence</a:t>
            </a:r>
          </a:p>
          <a:p>
            <a:pPr algn="ctr"/>
            <a:r>
              <a:rPr lang="en-US" sz="3200" dirty="0" smtClean="0">
                <a:solidFill>
                  <a:schemeClr val="tx1"/>
                </a:solidFill>
                <a:latin typeface="Arial Narrow" pitchFamily="34" charset="0"/>
              </a:rPr>
              <a:t>would be inexplicable otherwise.</a:t>
            </a:r>
            <a:endParaRPr lang="en-US" sz="3200" i="1" dirty="0">
              <a:solidFill>
                <a:schemeClr val="tx1"/>
              </a:solidFill>
              <a:latin typeface="Nyala" pitchFamily="2" charset="0"/>
            </a:endParaRPr>
          </a:p>
        </p:txBody>
      </p:sp>
      <p:sp>
        <p:nvSpPr>
          <p:cNvPr id="3" name="Rectangle 2"/>
          <p:cNvSpPr/>
          <p:nvPr/>
        </p:nvSpPr>
        <p:spPr>
          <a:xfrm>
            <a:off x="4572000" y="76200"/>
            <a:ext cx="152400" cy="9906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67200" y="152400"/>
            <a:ext cx="762000" cy="1524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orizontal Scroll 4"/>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haroni" pitchFamily="2" charset="-79"/>
                <a:cs typeface="Aharoni" pitchFamily="2" charset="-79"/>
              </a:rPr>
              <a:t>ROMAN:  </a:t>
            </a:r>
            <a:r>
              <a:rPr lang="en-US" sz="3200" b="1" dirty="0" smtClean="0">
                <a:solidFill>
                  <a:schemeClr val="tx1"/>
                </a:solidFill>
                <a:latin typeface="Nyala" pitchFamily="2" charset="0"/>
              </a:rPr>
              <a:t>     </a:t>
            </a:r>
            <a:r>
              <a:rPr lang="en-US" sz="3200" b="1" u="sng" dirty="0" smtClean="0">
                <a:solidFill>
                  <a:schemeClr val="tx1"/>
                </a:solidFill>
                <a:latin typeface="Nyala" pitchFamily="2" charset="0"/>
              </a:rPr>
              <a:t>Tacitus, Annals XV, 44 </a:t>
            </a:r>
            <a:r>
              <a:rPr lang="en-US" sz="3200" b="1" dirty="0" smtClean="0">
                <a:solidFill>
                  <a:schemeClr val="tx1"/>
                </a:solidFill>
                <a:latin typeface="Nyala" pitchFamily="2" charset="0"/>
              </a:rPr>
              <a:t> </a:t>
            </a:r>
          </a:p>
          <a:p>
            <a:pPr algn="ctr"/>
            <a:r>
              <a:rPr lang="en-US" sz="3200" i="1" dirty="0" smtClean="0">
                <a:solidFill>
                  <a:schemeClr val="tx1"/>
                </a:solidFill>
                <a:latin typeface="Nyala" pitchFamily="2" charset="0"/>
              </a:rPr>
              <a:t>(Roman senator and historian; b. ca. 56 AD)</a:t>
            </a:r>
          </a:p>
          <a:p>
            <a:pPr algn="ctr"/>
            <a:r>
              <a:rPr lang="en-US" sz="3200" b="1" dirty="0" smtClean="0">
                <a:solidFill>
                  <a:schemeClr val="tx1"/>
                </a:solidFill>
                <a:latin typeface="Nyala" pitchFamily="2" charset="0"/>
              </a:rPr>
              <a:t>“Nero … inflicted the most exquisite tortures on a class … called Christians by the populace. </a:t>
            </a:r>
            <a:r>
              <a:rPr lang="en-US" sz="3200" b="1" dirty="0" err="1" smtClean="0">
                <a:solidFill>
                  <a:schemeClr val="tx1"/>
                </a:solidFill>
                <a:latin typeface="Nyala" pitchFamily="2" charset="0"/>
              </a:rPr>
              <a:t>Christus</a:t>
            </a:r>
            <a:r>
              <a:rPr lang="en-US" sz="3200" b="1" dirty="0" smtClean="0">
                <a:solidFill>
                  <a:schemeClr val="tx1"/>
                </a:solidFill>
                <a:latin typeface="Nyala" pitchFamily="2" charset="0"/>
              </a:rPr>
              <a:t>, from whom the name had its origin, suffered the extreme penalty during the reign of Tiberius at the hands of one of our procurators, Pontius Pilate”   </a:t>
            </a:r>
            <a:r>
              <a:rPr lang="en-US" sz="2000" i="1" dirty="0" smtClean="0">
                <a:solidFill>
                  <a:schemeClr val="tx1"/>
                </a:solidFill>
                <a:latin typeface="Nyala" pitchFamily="2" charset="0"/>
              </a:rPr>
              <a:t>(</a:t>
            </a:r>
            <a:r>
              <a:rPr lang="en-US" sz="2000" i="1" dirty="0" err="1" smtClean="0">
                <a:solidFill>
                  <a:schemeClr val="tx1"/>
                </a:solidFill>
                <a:latin typeface="Nyala" pitchFamily="2" charset="0"/>
              </a:rPr>
              <a:t>Barret</a:t>
            </a:r>
            <a:r>
              <a:rPr lang="en-US" sz="2000" i="1" dirty="0" smtClean="0">
                <a:solidFill>
                  <a:schemeClr val="tx1"/>
                </a:solidFill>
                <a:latin typeface="Nyala" pitchFamily="2" charset="0"/>
              </a:rPr>
              <a:t> 15).</a:t>
            </a:r>
            <a:endParaRPr lang="en-US" sz="2000" i="1" dirty="0">
              <a:solidFill>
                <a:schemeClr val="tx1"/>
              </a:solidFill>
              <a:latin typeface="Nyala" pitchFamily="2" charset="0"/>
            </a:endParaRPr>
          </a:p>
        </p:txBody>
      </p:sp>
      <p:sp>
        <p:nvSpPr>
          <p:cNvPr id="6" name="Horizontal Scroll 5"/>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haroni" pitchFamily="2" charset="-79"/>
                <a:cs typeface="Aharoni" pitchFamily="2" charset="-79"/>
              </a:rPr>
              <a:t>GREEK:               </a:t>
            </a:r>
            <a:r>
              <a:rPr lang="en-US" sz="3200" b="1" u="sng" dirty="0" smtClean="0">
                <a:solidFill>
                  <a:schemeClr val="tx1"/>
                </a:solidFill>
                <a:latin typeface="Nyala" pitchFamily="2" charset="0"/>
              </a:rPr>
              <a:t>Lucian of </a:t>
            </a:r>
            <a:r>
              <a:rPr lang="en-US" sz="3200" b="1" u="sng" dirty="0" err="1" smtClean="0">
                <a:solidFill>
                  <a:schemeClr val="tx1"/>
                </a:solidFill>
                <a:latin typeface="Nyala" pitchFamily="2" charset="0"/>
              </a:rPr>
              <a:t>Samosata</a:t>
            </a:r>
            <a:r>
              <a:rPr lang="en-US" sz="3200" b="1" u="sng" dirty="0" smtClean="0">
                <a:solidFill>
                  <a:schemeClr val="tx1"/>
                </a:solidFill>
                <a:latin typeface="Nyala" pitchFamily="2" charset="0"/>
              </a:rPr>
              <a:t>  </a:t>
            </a:r>
          </a:p>
          <a:p>
            <a:pPr algn="ctr"/>
            <a:r>
              <a:rPr lang="en-US" sz="2800" b="1" i="1" u="sng" dirty="0" smtClean="0">
                <a:solidFill>
                  <a:schemeClr val="tx1"/>
                </a:solidFill>
                <a:latin typeface="Nyala" pitchFamily="2" charset="0"/>
              </a:rPr>
              <a:t>The Death of Peregrine, 11-13 </a:t>
            </a:r>
            <a:r>
              <a:rPr lang="en-US" sz="2800" b="1" i="1" dirty="0" smtClean="0">
                <a:solidFill>
                  <a:schemeClr val="tx1"/>
                </a:solidFill>
                <a:latin typeface="Nyala" pitchFamily="2" charset="0"/>
              </a:rPr>
              <a:t> (Greek satirist; b. ca. 125 AD)</a:t>
            </a:r>
          </a:p>
          <a:p>
            <a:pPr algn="ctr"/>
            <a:r>
              <a:rPr lang="en-US" sz="1600" b="1" dirty="0" smtClean="0">
                <a:solidFill>
                  <a:schemeClr val="tx1"/>
                </a:solidFill>
                <a:latin typeface="Nyala" pitchFamily="2" charset="0"/>
              </a:rPr>
              <a:t> </a:t>
            </a:r>
            <a:r>
              <a:rPr lang="en-US" sz="3200" b="1" dirty="0" smtClean="0">
                <a:solidFill>
                  <a:schemeClr val="tx1"/>
                </a:solidFill>
                <a:latin typeface="Nyala" pitchFamily="2" charset="0"/>
              </a:rPr>
              <a:t/>
            </a:r>
            <a:br>
              <a:rPr lang="en-US" sz="3200" b="1" dirty="0" smtClean="0">
                <a:solidFill>
                  <a:schemeClr val="tx1"/>
                </a:solidFill>
                <a:latin typeface="Nyala" pitchFamily="2" charset="0"/>
              </a:rPr>
            </a:br>
            <a:r>
              <a:rPr lang="en-US" sz="3600" b="1" dirty="0" smtClean="0">
                <a:solidFill>
                  <a:schemeClr val="tx1"/>
                </a:solidFill>
                <a:latin typeface="Nyala" pitchFamily="2" charset="0"/>
              </a:rPr>
              <a:t>“The Christians, you know, worship a man</a:t>
            </a:r>
          </a:p>
          <a:p>
            <a:pPr algn="ctr"/>
            <a:r>
              <a:rPr lang="en-US" sz="3600" b="1" dirty="0" smtClean="0">
                <a:solidFill>
                  <a:schemeClr val="tx1"/>
                </a:solidFill>
                <a:latin typeface="Nyala" pitchFamily="2" charset="0"/>
              </a:rPr>
              <a:t>to this day - the distinguished personage</a:t>
            </a:r>
          </a:p>
          <a:p>
            <a:pPr algn="ctr"/>
            <a:r>
              <a:rPr lang="en-US" sz="3600" b="1" dirty="0" smtClean="0">
                <a:solidFill>
                  <a:schemeClr val="tx1"/>
                </a:solidFill>
                <a:latin typeface="Nyala" pitchFamily="2" charset="0"/>
              </a:rPr>
              <a:t>who introduced their novel rites,</a:t>
            </a:r>
          </a:p>
          <a:p>
            <a:pPr algn="ctr"/>
            <a:r>
              <a:rPr lang="en-US" sz="3600" b="1" dirty="0" smtClean="0">
                <a:solidFill>
                  <a:schemeClr val="tx1"/>
                </a:solidFill>
                <a:latin typeface="Nyala" pitchFamily="2" charset="0"/>
              </a:rPr>
              <a:t>and was crucified on that account.”</a:t>
            </a:r>
          </a:p>
          <a:p>
            <a:pPr algn="ctr"/>
            <a:r>
              <a:rPr lang="en-US" sz="2400" i="1" dirty="0" smtClean="0">
                <a:solidFill>
                  <a:schemeClr val="tx1"/>
                </a:solidFill>
                <a:latin typeface="Nyala" pitchFamily="2" charset="0"/>
              </a:rPr>
              <a:t>(</a:t>
            </a:r>
            <a:r>
              <a:rPr lang="en-US" sz="2400" i="1" dirty="0" err="1" smtClean="0">
                <a:solidFill>
                  <a:schemeClr val="tx1"/>
                </a:solidFill>
                <a:latin typeface="Nyala" pitchFamily="2" charset="0"/>
              </a:rPr>
              <a:t>Habermas</a:t>
            </a:r>
            <a:r>
              <a:rPr lang="en-US" sz="2400" i="1" dirty="0" smtClean="0">
                <a:solidFill>
                  <a:schemeClr val="tx1"/>
                </a:solidFill>
                <a:latin typeface="Nyala" pitchFamily="2" charset="0"/>
              </a:rPr>
              <a:t>  / </a:t>
            </a:r>
            <a:r>
              <a:rPr lang="en-US" sz="2400" i="1" dirty="0" err="1" smtClean="0">
                <a:solidFill>
                  <a:schemeClr val="tx1"/>
                </a:solidFill>
                <a:latin typeface="Nyala" pitchFamily="2" charset="0"/>
              </a:rPr>
              <a:t>Licona</a:t>
            </a:r>
            <a:r>
              <a:rPr lang="en-US" sz="2400" i="1" dirty="0" smtClean="0">
                <a:solidFill>
                  <a:schemeClr val="tx1"/>
                </a:solidFill>
                <a:latin typeface="Nyala" pitchFamily="2" charset="0"/>
              </a:rPr>
              <a:t> 49)</a:t>
            </a:r>
            <a:endParaRPr lang="en-US" sz="2400" i="1" dirty="0">
              <a:solidFill>
                <a:schemeClr val="tx1"/>
              </a:solidFill>
              <a:latin typeface="Nyala" pitchFamily="2" charset="0"/>
            </a:endParaRPr>
          </a:p>
        </p:txBody>
      </p:sp>
      <p:sp>
        <p:nvSpPr>
          <p:cNvPr id="11" name="Horizontal Scroll 10"/>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haroni" pitchFamily="2" charset="-79"/>
                <a:cs typeface="Aharoni" pitchFamily="2" charset="-79"/>
              </a:rPr>
              <a:t>GREEK:               </a:t>
            </a:r>
            <a:r>
              <a:rPr lang="en-US" sz="3200" b="1" u="sng" dirty="0" smtClean="0">
                <a:solidFill>
                  <a:schemeClr val="tx1"/>
                </a:solidFill>
                <a:latin typeface="Nyala" pitchFamily="2" charset="0"/>
              </a:rPr>
              <a:t>Lucian of </a:t>
            </a:r>
            <a:r>
              <a:rPr lang="en-US" sz="3200" b="1" u="sng" dirty="0" err="1" smtClean="0">
                <a:solidFill>
                  <a:schemeClr val="tx1"/>
                </a:solidFill>
                <a:latin typeface="Nyala" pitchFamily="2" charset="0"/>
              </a:rPr>
              <a:t>Samosata</a:t>
            </a:r>
            <a:r>
              <a:rPr lang="en-US" sz="3200" b="1" u="sng" dirty="0" smtClean="0">
                <a:solidFill>
                  <a:schemeClr val="tx1"/>
                </a:solidFill>
                <a:latin typeface="Nyala" pitchFamily="2" charset="0"/>
              </a:rPr>
              <a:t>  </a:t>
            </a:r>
          </a:p>
          <a:p>
            <a:pPr algn="ctr"/>
            <a:r>
              <a:rPr lang="en-US" sz="2800" b="1" i="1" u="sng" dirty="0" smtClean="0">
                <a:solidFill>
                  <a:schemeClr val="tx1"/>
                </a:solidFill>
                <a:latin typeface="Nyala" pitchFamily="2" charset="0"/>
              </a:rPr>
              <a:t>The Death of Peregrine, 11-13 </a:t>
            </a:r>
            <a:r>
              <a:rPr lang="en-US" sz="2800" b="1" i="1" dirty="0" smtClean="0">
                <a:solidFill>
                  <a:schemeClr val="tx1"/>
                </a:solidFill>
                <a:latin typeface="Nyala" pitchFamily="2" charset="0"/>
              </a:rPr>
              <a:t> (Greek satirist; b. ca. 125 AD)</a:t>
            </a:r>
          </a:p>
          <a:p>
            <a:pPr algn="ctr"/>
            <a:r>
              <a:rPr lang="en-US" sz="1600" b="1" dirty="0" smtClean="0">
                <a:solidFill>
                  <a:schemeClr val="tx1"/>
                </a:solidFill>
                <a:latin typeface="Nyala" pitchFamily="2" charset="0"/>
              </a:rPr>
              <a:t> </a:t>
            </a:r>
            <a:r>
              <a:rPr lang="en-US" sz="3600" dirty="0" smtClean="0">
                <a:solidFill>
                  <a:schemeClr val="tx1"/>
                </a:solidFill>
                <a:latin typeface="Nyala" pitchFamily="2" charset="0"/>
              </a:rPr>
              <a:t>“it was impressed on them by their original lawgiver that they are all brothers, from the moment that they are converted, and deny the gods of Greece, and worship the crucified sage, and live after his laws.” </a:t>
            </a:r>
            <a:r>
              <a:rPr lang="en-US" sz="1600" dirty="0" smtClean="0">
                <a:solidFill>
                  <a:schemeClr val="tx1"/>
                </a:solidFill>
                <a:latin typeface="Arial Narrow" pitchFamily="34" charset="0"/>
              </a:rPr>
              <a:t>www.sacred-texts.com/cla/luc/wl4/wl420.htm</a:t>
            </a:r>
            <a:endParaRPr lang="en-US" sz="2400" i="1" dirty="0">
              <a:solidFill>
                <a:schemeClr val="tx1"/>
              </a:solidFill>
              <a:latin typeface="Nyala" pitchFamily="2" charset="0"/>
            </a:endParaRPr>
          </a:p>
        </p:txBody>
      </p:sp>
      <p:sp>
        <p:nvSpPr>
          <p:cNvPr id="7" name="Horizontal Scroll 6"/>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mj-lt"/>
              </a:rPr>
              <a:t>JEWISH: </a:t>
            </a:r>
            <a:r>
              <a:rPr lang="en-US" sz="3200" b="1" dirty="0" smtClean="0">
                <a:solidFill>
                  <a:schemeClr val="tx1"/>
                </a:solidFill>
                <a:latin typeface="Nyala" pitchFamily="2" charset="0"/>
              </a:rPr>
              <a:t> </a:t>
            </a:r>
            <a:r>
              <a:rPr lang="en-US" sz="3200" b="1" u="sng" dirty="0" smtClean="0">
                <a:solidFill>
                  <a:schemeClr val="tx1"/>
                </a:solidFill>
                <a:latin typeface="Nyala" pitchFamily="2" charset="0"/>
              </a:rPr>
              <a:t>Josephus, Antiquities of the Jews, XVIII, 3.3.</a:t>
            </a:r>
            <a:r>
              <a:rPr lang="en-US" sz="3200" b="1" dirty="0" smtClean="0">
                <a:solidFill>
                  <a:schemeClr val="tx1"/>
                </a:solidFill>
                <a:latin typeface="Nyala" pitchFamily="2" charset="0"/>
              </a:rPr>
              <a:t> </a:t>
            </a:r>
            <a:r>
              <a:rPr lang="en-US" sz="3200" i="1" dirty="0" smtClean="0">
                <a:solidFill>
                  <a:schemeClr val="tx1"/>
                </a:solidFill>
                <a:latin typeface="Nyala" pitchFamily="2" charset="0"/>
              </a:rPr>
              <a:t>(Jewish historian, b. 37 AD)</a:t>
            </a:r>
          </a:p>
          <a:p>
            <a:pPr algn="ctr"/>
            <a:r>
              <a:rPr lang="en-US" sz="800" b="1" dirty="0" smtClean="0">
                <a:solidFill>
                  <a:schemeClr val="tx1"/>
                </a:solidFill>
                <a:latin typeface="Nyala" pitchFamily="2" charset="0"/>
              </a:rPr>
              <a:t> </a:t>
            </a:r>
            <a:r>
              <a:rPr lang="en-US" sz="3200" b="1" dirty="0" smtClean="0">
                <a:solidFill>
                  <a:schemeClr val="tx1"/>
                </a:solidFill>
                <a:latin typeface="Nyala" pitchFamily="2" charset="0"/>
              </a:rPr>
              <a:t/>
            </a:r>
            <a:br>
              <a:rPr lang="en-US" sz="3200" b="1" dirty="0" smtClean="0">
                <a:solidFill>
                  <a:schemeClr val="tx1"/>
                </a:solidFill>
                <a:latin typeface="Nyala" pitchFamily="2" charset="0"/>
              </a:rPr>
            </a:br>
            <a:r>
              <a:rPr lang="en-US" sz="3600" b="1" dirty="0" smtClean="0">
                <a:solidFill>
                  <a:schemeClr val="tx1"/>
                </a:solidFill>
                <a:latin typeface="Nyala" pitchFamily="2" charset="0"/>
              </a:rPr>
              <a:t>“Pilate, at the suggestion of the principal men amongst us, had condemned him to the cross” </a:t>
            </a:r>
          </a:p>
          <a:p>
            <a:pPr algn="ctr"/>
            <a:r>
              <a:rPr lang="en-US" sz="800" b="1" dirty="0" smtClean="0">
                <a:solidFill>
                  <a:schemeClr val="tx1"/>
                </a:solidFill>
                <a:latin typeface="Nyala" pitchFamily="2" charset="0"/>
              </a:rPr>
              <a:t> </a:t>
            </a:r>
          </a:p>
          <a:p>
            <a:pPr algn="ctr"/>
            <a:r>
              <a:rPr lang="en-US" sz="2400" i="1" dirty="0" smtClean="0">
                <a:solidFill>
                  <a:schemeClr val="tx1"/>
                </a:solidFill>
                <a:latin typeface="Nyala" pitchFamily="2" charset="0"/>
              </a:rPr>
              <a:t>(though some laudatory parts of the text in XVII.3.3</a:t>
            </a:r>
          </a:p>
          <a:p>
            <a:pPr algn="ctr"/>
            <a:r>
              <a:rPr lang="en-US" sz="2400" i="1" dirty="0" smtClean="0">
                <a:solidFill>
                  <a:schemeClr val="tx1"/>
                </a:solidFill>
                <a:latin typeface="Nyala" pitchFamily="2" charset="0"/>
              </a:rPr>
              <a:t>bear the mark of later embellishment, scholars broadly</a:t>
            </a:r>
          </a:p>
          <a:p>
            <a:pPr algn="ctr"/>
            <a:r>
              <a:rPr lang="en-US" sz="2400" i="1" dirty="0" smtClean="0">
                <a:solidFill>
                  <a:schemeClr val="tx1"/>
                </a:solidFill>
                <a:latin typeface="Nyala" pitchFamily="2" charset="0"/>
              </a:rPr>
              <a:t>recognize this part of the text as being original and authentic).</a:t>
            </a:r>
            <a:endParaRPr lang="en-US" sz="2400" i="1" dirty="0">
              <a:solidFill>
                <a:schemeClr val="tx1"/>
              </a:solidFill>
              <a:latin typeface="Nyala" pitchFamily="2" charset="0"/>
            </a:endParaRPr>
          </a:p>
        </p:txBody>
      </p:sp>
      <p:sp>
        <p:nvSpPr>
          <p:cNvPr id="8" name="Horizontal Scroll 7"/>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mj-lt"/>
              </a:rPr>
              <a:t>JEWISH: </a:t>
            </a:r>
            <a:r>
              <a:rPr lang="en-US" sz="3200" b="1" dirty="0" smtClean="0">
                <a:solidFill>
                  <a:schemeClr val="tx1"/>
                </a:solidFill>
                <a:latin typeface="Nyala" pitchFamily="2" charset="0"/>
              </a:rPr>
              <a:t>    </a:t>
            </a:r>
            <a:r>
              <a:rPr lang="en-US" sz="3200" b="1" u="sng" dirty="0" smtClean="0">
                <a:solidFill>
                  <a:schemeClr val="tx1"/>
                </a:solidFill>
                <a:latin typeface="Nyala" pitchFamily="2" charset="0"/>
              </a:rPr>
              <a:t>Talmud,  Sanhedrin  43</a:t>
            </a:r>
            <a:r>
              <a:rPr lang="en-US" sz="3200" b="1" dirty="0" smtClean="0">
                <a:solidFill>
                  <a:schemeClr val="tx1"/>
                </a:solidFill>
                <a:latin typeface="Nyala" pitchFamily="2" charset="0"/>
              </a:rPr>
              <a:t> </a:t>
            </a:r>
          </a:p>
          <a:p>
            <a:pPr algn="ctr"/>
            <a:endParaRPr lang="en-US" sz="3200" b="1" dirty="0" smtClean="0">
              <a:solidFill>
                <a:schemeClr val="tx1"/>
              </a:solidFill>
              <a:latin typeface="Nyala" pitchFamily="2" charset="0"/>
            </a:endParaRPr>
          </a:p>
          <a:p>
            <a:pPr algn="ctr"/>
            <a:r>
              <a:rPr lang="en-US" sz="4000" b="1" dirty="0" smtClean="0">
                <a:solidFill>
                  <a:schemeClr val="tx1"/>
                </a:solidFill>
                <a:latin typeface="Nyala" pitchFamily="2" charset="0"/>
              </a:rPr>
              <a:t>“on the eve of the Passover</a:t>
            </a:r>
          </a:p>
          <a:p>
            <a:pPr algn="ctr"/>
            <a:r>
              <a:rPr lang="en-US" sz="4000" b="1" dirty="0" err="1" smtClean="0">
                <a:solidFill>
                  <a:schemeClr val="tx1"/>
                </a:solidFill>
                <a:latin typeface="Nyala" pitchFamily="2" charset="0"/>
              </a:rPr>
              <a:t>Yeshu</a:t>
            </a:r>
            <a:r>
              <a:rPr lang="en-US" sz="4000" b="1" dirty="0" smtClean="0">
                <a:solidFill>
                  <a:schemeClr val="tx1"/>
                </a:solidFill>
                <a:latin typeface="Nyala" pitchFamily="2" charset="0"/>
              </a:rPr>
              <a:t> was hanged”</a:t>
            </a:r>
            <a:endParaRPr lang="en-US" sz="3200" b="1" dirty="0" smtClean="0">
              <a:solidFill>
                <a:schemeClr val="tx1"/>
              </a:solidFill>
              <a:latin typeface="Nyala" pitchFamily="2" charset="0"/>
            </a:endParaRPr>
          </a:p>
          <a:p>
            <a:pPr algn="ctr"/>
            <a:endParaRPr lang="en-US" sz="3200" i="1" dirty="0" smtClean="0">
              <a:solidFill>
                <a:schemeClr val="tx1"/>
              </a:solidFill>
              <a:latin typeface="Nyala" pitchFamily="2" charset="0"/>
            </a:endParaRPr>
          </a:p>
          <a:p>
            <a:pPr algn="ctr"/>
            <a:r>
              <a:rPr lang="en-US" sz="3200" i="1" dirty="0" err="1" smtClean="0">
                <a:solidFill>
                  <a:schemeClr val="tx1"/>
                </a:solidFill>
                <a:latin typeface="Nyala" pitchFamily="2" charset="0"/>
              </a:rPr>
              <a:t>Yeshu</a:t>
            </a:r>
            <a:r>
              <a:rPr lang="en-US" sz="3200" i="1" dirty="0" smtClean="0">
                <a:solidFill>
                  <a:schemeClr val="tx1"/>
                </a:solidFill>
                <a:latin typeface="Nyala" pitchFamily="2" charset="0"/>
              </a:rPr>
              <a:t> = Joshua /Jesus</a:t>
            </a:r>
          </a:p>
          <a:p>
            <a:pPr algn="ctr"/>
            <a:r>
              <a:rPr lang="en-US" sz="3200" i="1" dirty="0" smtClean="0">
                <a:solidFill>
                  <a:schemeClr val="tx1"/>
                </a:solidFill>
                <a:latin typeface="Nyala" pitchFamily="2" charset="0"/>
              </a:rPr>
              <a:t>(</a:t>
            </a:r>
            <a:r>
              <a:rPr lang="en-US" sz="3200" i="1" dirty="0" err="1" smtClean="0">
                <a:solidFill>
                  <a:schemeClr val="tx1"/>
                </a:solidFill>
                <a:latin typeface="Nyala" pitchFamily="2" charset="0"/>
              </a:rPr>
              <a:t>Habermas</a:t>
            </a:r>
            <a:r>
              <a:rPr lang="en-US" sz="3200" i="1" dirty="0" smtClean="0">
                <a:solidFill>
                  <a:schemeClr val="tx1"/>
                </a:solidFill>
                <a:latin typeface="Nyala" pitchFamily="2" charset="0"/>
              </a:rPr>
              <a:t> / </a:t>
            </a:r>
            <a:r>
              <a:rPr lang="en-US" sz="3200" i="1" dirty="0" err="1" smtClean="0">
                <a:solidFill>
                  <a:schemeClr val="tx1"/>
                </a:solidFill>
                <a:latin typeface="Nyala" pitchFamily="2" charset="0"/>
              </a:rPr>
              <a:t>Licona</a:t>
            </a:r>
            <a:r>
              <a:rPr lang="en-US" sz="3200" i="1" dirty="0" smtClean="0">
                <a:solidFill>
                  <a:schemeClr val="tx1"/>
                </a:solidFill>
                <a:latin typeface="Nyala" pitchFamily="2" charset="0"/>
              </a:rPr>
              <a:t> 49)</a:t>
            </a:r>
            <a:endParaRPr lang="en-US" sz="3200" i="1" dirty="0">
              <a:solidFill>
                <a:schemeClr val="tx1"/>
              </a:solidFill>
              <a:latin typeface="Nyal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1" nodeType="clickEffect">
                                  <p:stCondLst>
                                    <p:cond delay="0"/>
                                  </p:stCondLst>
                                  <p:childTnLst>
                                    <p:animEffect transition="out" filter="wipe(right)">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1" nodeType="clickEffect">
                                  <p:stCondLst>
                                    <p:cond delay="0"/>
                                  </p:stCondLst>
                                  <p:childTnLst>
                                    <p:animEffect transition="out" filter="wipe(right)">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2" fill="hold" grpId="1" nodeType="clickEffect">
                                  <p:stCondLst>
                                    <p:cond delay="0"/>
                                  </p:stCondLst>
                                  <p:childTnLst>
                                    <p:animEffect transition="out" filter="wipe(right)">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2" fill="hold" grpId="1" nodeType="clickEffect">
                                  <p:stCondLst>
                                    <p:cond delay="0"/>
                                  </p:stCondLst>
                                  <p:childTnLst>
                                    <p:animEffect transition="out" filter="wipe(right)">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right)">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2" fill="hold" grpId="1" nodeType="clickEffect">
                                  <p:stCondLst>
                                    <p:cond delay="0"/>
                                  </p:stCondLst>
                                  <p:childTnLst>
                                    <p:animEffect transition="out" filter="wipe(right)">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9" grpId="1" animBg="1"/>
      <p:bldP spid="5" grpId="0" animBg="1"/>
      <p:bldP spid="5" grpId="1" animBg="1"/>
      <p:bldP spid="6" grpId="0" animBg="1"/>
      <p:bldP spid="6" grpId="1" animBg="1"/>
      <p:bldP spid="11" grpId="0" animBg="1"/>
      <p:bldP spid="11" grpId="1" animBg="1"/>
      <p:bldP spid="7" grpId="0" animBg="1"/>
      <p:bldP spid="7" grpId="1" animBg="1"/>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     THE 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0480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endParaRPr lang="en-US" sz="4800" dirty="0">
              <a:solidFill>
                <a:srgbClr val="FFFF00"/>
              </a:solidFill>
              <a:latin typeface="Narkisim" pitchFamily="34" charset="-79"/>
              <a:cs typeface="Narkisim" pitchFamily="34" charset="-79"/>
            </a:endParaRPr>
          </a:p>
        </p:txBody>
      </p:sp>
      <p:sp>
        <p:nvSpPr>
          <p:cNvPr id="3" name="Oval 2"/>
          <p:cNvSpPr/>
          <p:nvPr/>
        </p:nvSpPr>
        <p:spPr>
          <a:xfrm>
            <a:off x="2819400" y="1852448"/>
            <a:ext cx="3429000" cy="312420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rtlCol="0" anchor="ctr"/>
          <a:lstStyle/>
          <a:p>
            <a:pPr algn="ctr"/>
            <a:r>
              <a:rPr lang="en-US" sz="4000" kern="0" dirty="0" smtClean="0">
                <a:solidFill>
                  <a:prstClr val="white"/>
                </a:solidFill>
                <a:latin typeface="Arial Black" panose="020B0A04020102020204" pitchFamily="34" charset="0"/>
                <a:ea typeface="Gungsuh" panose="02030600000101010101" pitchFamily="18" charset="-127"/>
              </a:rPr>
              <a:t>Acts</a:t>
            </a:r>
          </a:p>
          <a:p>
            <a:pPr algn="ctr"/>
            <a:r>
              <a:rPr lang="en-US" sz="4000" kern="0" dirty="0" smtClean="0">
                <a:solidFill>
                  <a:prstClr val="white"/>
                </a:solidFill>
                <a:latin typeface="Arial Black" panose="020B0A04020102020204" pitchFamily="34" charset="0"/>
                <a:ea typeface="Gungsuh" panose="02030600000101010101" pitchFamily="18" charset="-127"/>
              </a:rPr>
              <a:t>5:36-37</a:t>
            </a:r>
          </a:p>
        </p:txBody>
      </p:sp>
    </p:spTree>
    <p:extLst>
      <p:ext uri="{BB962C8B-B14F-4D97-AF65-F5344CB8AC3E}">
        <p14:creationId xmlns:p14="http://schemas.microsoft.com/office/powerpoint/2010/main" val="2543056005"/>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b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FOR THE SKEPTIC</a:t>
            </a:r>
            <a:endParaRPr lang="en-US" sz="4000" dirty="0">
              <a:solidFill>
                <a:prstClr val="white"/>
              </a:solidFill>
            </a:endParaRPr>
          </a:p>
        </p:txBody>
      </p:sp>
      <p:sp>
        <p:nvSpPr>
          <p:cNvPr id="27" name="Can 26"/>
          <p:cNvSpPr/>
          <p:nvPr/>
        </p:nvSpPr>
        <p:spPr>
          <a:xfrm>
            <a:off x="73152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THE IDENTITY OF JESUS OF NAZARETH</a:t>
            </a:r>
            <a:endParaRPr lang="en-US" sz="4000" dirty="0">
              <a:solidFill>
                <a:prstClr val="white"/>
              </a:solidFill>
            </a:endParaRPr>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CRUCIFIXION</a:t>
            </a:r>
            <a:endParaRPr lang="en-US" sz="2800" b="1" dirty="0">
              <a:solidFill>
                <a:prstClr val="black">
                  <a:lumMod val="95000"/>
                  <a:lumOff val="5000"/>
                </a:prst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prstClr val="black">
                    <a:lumMod val="95000"/>
                    <a:lumOff val="5000"/>
                  </a:prstClr>
                </a:solidFill>
                <a:latin typeface="Arial Narrow" pitchFamily="34" charset="0"/>
              </a:rPr>
              <a:t>     THE </a:t>
            </a:r>
            <a:r>
              <a:rPr lang="en-US" sz="2800" b="1" dirty="0" smtClean="0">
                <a:solidFill>
                  <a:prstClr val="black">
                    <a:lumMod val="95000"/>
                    <a:lumOff val="5000"/>
                  </a:prstClr>
                </a:solidFill>
                <a:latin typeface="Arial Narrow" pitchFamily="34" charset="0"/>
              </a:rPr>
              <a:t>TOMB</a:t>
            </a:r>
            <a:endParaRPr lang="en-US" sz="2800" b="1" dirty="0">
              <a:solidFill>
                <a:prstClr val="black">
                  <a:lumMod val="95000"/>
                  <a:lumOff val="5000"/>
                </a:prst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WITNESSES</a:t>
            </a:r>
            <a:endParaRPr lang="en-US" sz="2800" b="1" dirty="0">
              <a:solidFill>
                <a:prstClr val="black">
                  <a:lumMod val="95000"/>
                  <a:lumOff val="5000"/>
                </a:prst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THEY  BELIEVED</a:t>
            </a:r>
            <a:endParaRPr lang="en-US" sz="2800" b="1" dirty="0">
              <a:solidFill>
                <a:prstClr val="black">
                  <a:lumMod val="95000"/>
                  <a:lumOff val="5000"/>
                </a:prst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CONV. OF SAUL</a:t>
            </a:r>
            <a:endParaRPr lang="en-US" sz="2800" b="1" dirty="0">
              <a:solidFill>
                <a:prstClr val="black">
                  <a:lumMod val="95000"/>
                  <a:lumOff val="5000"/>
                </a:prstClr>
              </a:solidFill>
              <a:latin typeface="Arial Narrow" pitchFamily="34" charset="0"/>
            </a:endParaRPr>
          </a:p>
        </p:txBody>
      </p:sp>
    </p:spTree>
    <p:extLst>
      <p:ext uri="{BB962C8B-B14F-4D97-AF65-F5344CB8AC3E}">
        <p14:creationId xmlns:p14="http://schemas.microsoft.com/office/powerpoint/2010/main" val="7324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9199"/>
            <a:ext cx="9110382" cy="458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0" y="2133600"/>
            <a:ext cx="2819400" cy="1143000"/>
          </a:xfrm>
          <a:prstGeom prst="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49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33333E-6 -4.44444E-6 L -0.00416 0.15 " pathEditMode="relative" rAng="0" ptsTypes="AA">
                                      <p:cBhvr>
                                        <p:cTn id="11" dur="2000" fill="hold"/>
                                        <p:tgtEl>
                                          <p:spTgt spid="3"/>
                                        </p:tgtEl>
                                        <p:attrNameLst>
                                          <p:attrName>ppt_x</p:attrName>
                                          <p:attrName>ppt_y</p:attrName>
                                        </p:attrNameLst>
                                      </p:cBhvr>
                                      <p:rCtr x="-208" y="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solidFill>
            <a:srgbClr val="00B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smtClean="0">
                <a:solidFill>
                  <a:schemeClr val="bg1"/>
                </a:solidFill>
                <a:latin typeface="Narkisim" pitchFamily="34" charset="-79"/>
                <a:cs typeface="Narkisim" pitchFamily="34" charset="-79"/>
              </a:rPr>
              <a:t/>
            </a:r>
            <a:br>
              <a:rPr lang="en-US" kern="0" smtClean="0">
                <a:solidFill>
                  <a:schemeClr val="bg1"/>
                </a:solidFill>
                <a:latin typeface="Narkisim" pitchFamily="34" charset="-79"/>
                <a:cs typeface="Narkisim" pitchFamily="34" charset="-79"/>
              </a:rPr>
            </a:br>
            <a:r>
              <a:rPr lang="en-US" kern="0" smtClean="0">
                <a:solidFill>
                  <a:schemeClr val="bg1"/>
                </a:solidFill>
                <a:latin typeface="Narkisim" pitchFamily="34" charset="-79"/>
                <a:cs typeface="Narkisim" pitchFamily="34" charset="-79"/>
              </a:rPr>
              <a:t/>
            </a:r>
            <a:br>
              <a:rPr lang="en-US" kern="0" smtClean="0">
                <a:solidFill>
                  <a:schemeClr val="bg1"/>
                </a:solidFill>
                <a:latin typeface="Narkisim" pitchFamily="34" charset="-79"/>
                <a:cs typeface="Narkisim" pitchFamily="34" charset="-79"/>
              </a:rPr>
            </a:br>
            <a:r>
              <a:rPr lang="en-US" kern="0" smtClean="0">
                <a:solidFill>
                  <a:schemeClr val="bg1"/>
                </a:solidFill>
                <a:latin typeface="Narkisim" pitchFamily="34" charset="-79"/>
                <a:cs typeface="Narkisim" pitchFamily="34" charset="-79"/>
              </a:rPr>
              <a:t/>
            </a:r>
            <a:br>
              <a:rPr lang="en-US" kern="0" smtClean="0">
                <a:solidFill>
                  <a:schemeClr val="bg1"/>
                </a:solidFill>
                <a:latin typeface="Narkisim" pitchFamily="34" charset="-79"/>
                <a:cs typeface="Narkisim" pitchFamily="34" charset="-79"/>
              </a:rPr>
            </a:br>
            <a:r>
              <a:rPr lang="en-US" kern="0" smtClean="0">
                <a:solidFill>
                  <a:schemeClr val="bg1"/>
                </a:solidFill>
                <a:latin typeface="Narkisim" pitchFamily="34" charset="-79"/>
                <a:cs typeface="Narkisim" pitchFamily="34" charset="-79"/>
              </a:rPr>
              <a:t/>
            </a:r>
            <a:br>
              <a:rPr lang="en-US" kern="0" smtClean="0">
                <a:solidFill>
                  <a:schemeClr val="bg1"/>
                </a:solidFill>
                <a:latin typeface="Narkisim" pitchFamily="34" charset="-79"/>
                <a:cs typeface="Narkisim" pitchFamily="34" charset="-79"/>
              </a:rPr>
            </a:br>
            <a:r>
              <a:rPr lang="en-US" kern="0" smtClean="0">
                <a:solidFill>
                  <a:schemeClr val="bg1"/>
                </a:solidFill>
                <a:latin typeface="Narkisim" pitchFamily="34" charset="-79"/>
                <a:cs typeface="Narkisim" pitchFamily="34" charset="-79"/>
              </a:rPr>
              <a:t/>
            </a:r>
            <a:br>
              <a:rPr lang="en-US" kern="0" smtClean="0">
                <a:solidFill>
                  <a:schemeClr val="bg1"/>
                </a:solidFill>
                <a:latin typeface="Narkisim" pitchFamily="34" charset="-79"/>
                <a:cs typeface="Narkisim" pitchFamily="34" charset="-79"/>
              </a:rPr>
            </a:br>
            <a:r>
              <a:rPr lang="en-US" kern="0" smtClean="0">
                <a:solidFill>
                  <a:schemeClr val="bg1"/>
                </a:solidFill>
                <a:latin typeface="Narkisim" pitchFamily="34" charset="-79"/>
                <a:cs typeface="Narkisim" pitchFamily="34" charset="-79"/>
              </a:rPr>
              <a:t/>
            </a:r>
            <a:br>
              <a:rPr lang="en-US" kern="0" smtClean="0">
                <a:solidFill>
                  <a:schemeClr val="bg1"/>
                </a:solidFill>
                <a:latin typeface="Narkisim" pitchFamily="34" charset="-79"/>
                <a:cs typeface="Narkisim" pitchFamily="34" charset="-79"/>
              </a:rPr>
            </a:br>
            <a:r>
              <a:rPr lang="en-US" kern="0" smtClean="0">
                <a:solidFill>
                  <a:schemeClr val="bg1"/>
                </a:solidFill>
                <a:latin typeface="Narkisim" pitchFamily="34" charset="-79"/>
                <a:cs typeface="Narkisim" pitchFamily="34" charset="-79"/>
              </a:rPr>
              <a:t/>
            </a:r>
            <a:br>
              <a:rPr lang="en-US" kern="0" smtClean="0">
                <a:solidFill>
                  <a:schemeClr val="bg1"/>
                </a:solidFill>
                <a:latin typeface="Narkisim" pitchFamily="34" charset="-79"/>
                <a:cs typeface="Narkisim" pitchFamily="34" charset="-79"/>
              </a:rPr>
            </a:br>
            <a:endParaRPr lang="en-US" sz="4800" kern="0" dirty="0">
              <a:solidFill>
                <a:srgbClr val="FFFF00"/>
              </a:solidFill>
              <a:latin typeface="Narkisim" pitchFamily="34" charset="-79"/>
              <a:cs typeface="Narkisim" pitchFamily="34" charset="-79"/>
            </a:endParaRPr>
          </a:p>
        </p:txBody>
      </p:sp>
      <p:sp>
        <p:nvSpPr>
          <p:cNvPr id="5" name="Oval 4"/>
          <p:cNvSpPr/>
          <p:nvPr/>
        </p:nvSpPr>
        <p:spPr>
          <a:xfrm>
            <a:off x="2102068" y="1127234"/>
            <a:ext cx="4876800" cy="4648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en-US" sz="4000" kern="0" dirty="0" smtClean="0">
              <a:latin typeface="Arial Black" panose="020B0A04020102020204" pitchFamily="34" charset="0"/>
              <a:ea typeface="Gungsuh" panose="02030600000101010101" pitchFamily="18" charset="-127"/>
            </a:endParaRPr>
          </a:p>
        </p:txBody>
      </p:sp>
      <p:sp>
        <p:nvSpPr>
          <p:cNvPr id="3" name="Oval 2"/>
          <p:cNvSpPr/>
          <p:nvPr/>
        </p:nvSpPr>
        <p:spPr>
          <a:xfrm>
            <a:off x="2819400" y="1852448"/>
            <a:ext cx="3429000" cy="31242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r>
              <a:rPr lang="en-US" sz="3600" kern="0" dirty="0" smtClean="0">
                <a:latin typeface="Arial Black" panose="020B0A04020102020204" pitchFamily="34" charset="0"/>
                <a:ea typeface="Gungsuh" panose="02030600000101010101" pitchFamily="18" charset="-127"/>
              </a:rPr>
              <a:t>Tuesday</a:t>
            </a:r>
          </a:p>
        </p:txBody>
      </p:sp>
    </p:spTree>
    <p:extLst>
      <p:ext uri="{BB962C8B-B14F-4D97-AF65-F5344CB8AC3E}">
        <p14:creationId xmlns:p14="http://schemas.microsoft.com/office/powerpoint/2010/main" val="223587224"/>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0"/>
            <a:ext cx="9144000" cy="2286000"/>
          </a:xfrm>
          <a:noFill/>
        </p:spPr>
        <p:txBody>
          <a:bodyPr>
            <a:noAutofit/>
          </a:bodyPr>
          <a:lstStyle/>
          <a:p>
            <a:r>
              <a:rPr lang="en-US" sz="4000" b="1" dirty="0" smtClean="0">
                <a:solidFill>
                  <a:srgbClr val="FFFF00"/>
                </a:solidFill>
                <a:latin typeface="Arial" pitchFamily="34" charset="0"/>
                <a:cs typeface="Arial" pitchFamily="34" charset="0"/>
              </a:rPr>
              <a:t>establishing evidence </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for the resurrection of Jesus</a:t>
            </a:r>
            <a:endParaRPr lang="en-US"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28791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b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FOR THE SKEPTIC</a:t>
            </a:r>
            <a:endParaRPr lang="en-US" sz="4000" dirty="0">
              <a:solidFill>
                <a:prstClr val="white"/>
              </a:solidFill>
            </a:endParaRPr>
          </a:p>
        </p:txBody>
      </p:sp>
      <p:sp>
        <p:nvSpPr>
          <p:cNvPr id="27" name="Can 26"/>
          <p:cNvSpPr/>
          <p:nvPr/>
        </p:nvSpPr>
        <p:spPr>
          <a:xfrm>
            <a:off x="73152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THE IDENTITY OF JESUS OF NAZARETH</a:t>
            </a:r>
            <a:endParaRPr lang="en-US" sz="4000" dirty="0">
              <a:solidFill>
                <a:prstClr val="white"/>
              </a:solidFill>
            </a:endParaRPr>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CRUCIFIXION</a:t>
            </a:r>
            <a:endParaRPr lang="en-US" sz="2800" b="1" dirty="0">
              <a:solidFill>
                <a:prstClr val="black">
                  <a:lumMod val="95000"/>
                  <a:lumOff val="5000"/>
                </a:prst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prstClr val="black">
                    <a:lumMod val="95000"/>
                    <a:lumOff val="5000"/>
                  </a:prstClr>
                </a:solidFill>
                <a:latin typeface="Arial Narrow" pitchFamily="34" charset="0"/>
              </a:rPr>
              <a:t>     THE </a:t>
            </a:r>
            <a:r>
              <a:rPr lang="en-US" sz="2800" b="1" dirty="0" smtClean="0">
                <a:solidFill>
                  <a:prstClr val="black">
                    <a:lumMod val="95000"/>
                    <a:lumOff val="5000"/>
                  </a:prstClr>
                </a:solidFill>
                <a:latin typeface="Arial Narrow" pitchFamily="34" charset="0"/>
              </a:rPr>
              <a:t>TOMB</a:t>
            </a:r>
            <a:endParaRPr lang="en-US" sz="2800" b="1" dirty="0">
              <a:solidFill>
                <a:prstClr val="black">
                  <a:lumMod val="95000"/>
                  <a:lumOff val="5000"/>
                </a:prst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WITNESSES</a:t>
            </a:r>
            <a:endParaRPr lang="en-US" sz="2800" b="1" dirty="0">
              <a:solidFill>
                <a:prstClr val="black">
                  <a:lumMod val="95000"/>
                  <a:lumOff val="5000"/>
                </a:prst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THEY  BELIEVED</a:t>
            </a:r>
            <a:endParaRPr lang="en-US" sz="2800" b="1" dirty="0">
              <a:solidFill>
                <a:prstClr val="black">
                  <a:lumMod val="95000"/>
                  <a:lumOff val="5000"/>
                </a:prstClr>
              </a:solidFill>
              <a:latin typeface="Arial Narrow" pitchFamily="34" charset="0"/>
            </a:endParaRPr>
          </a:p>
        </p:txBody>
      </p:sp>
      <p:sp>
        <p:nvSpPr>
          <p:cNvPr id="22" name="Rectangle 21"/>
          <p:cNvSpPr/>
          <p:nvPr/>
        </p:nvSpPr>
        <p:spPr>
          <a:xfrm rot="16200000">
            <a:off x="6019800" y="3092668"/>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CONV. OF SAUL</a:t>
            </a:r>
            <a:endParaRPr lang="en-US" sz="2800" b="1" dirty="0">
              <a:solidFill>
                <a:prstClr val="black">
                  <a:lumMod val="95000"/>
                  <a:lumOff val="5000"/>
                </a:prstClr>
              </a:solidFill>
              <a:latin typeface="Arial Narrow" pitchFamily="34" charset="0"/>
            </a:endParaRPr>
          </a:p>
        </p:txBody>
      </p:sp>
    </p:spTree>
    <p:extLst>
      <p:ext uri="{BB962C8B-B14F-4D97-AF65-F5344CB8AC3E}">
        <p14:creationId xmlns:p14="http://schemas.microsoft.com/office/powerpoint/2010/main" val="269911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ppt_x"/>
                                          </p:val>
                                        </p:tav>
                                        <p:tav tm="100000">
                                          <p:val>
                                            <p:strVal val="#ppt_x"/>
                                          </p:val>
                                        </p:tav>
                                      </p:tavLst>
                                    </p:anim>
                                    <p:anim calcmode="lin" valueType="num">
                                      <p:cBhvr additive="base">
                                        <p:cTn id="33"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lumMod val="95000"/>
              <a:lumOff val="5000"/>
            </a:schemeClr>
          </a:solidFill>
        </p:spPr>
        <p:txBody>
          <a:bodyPr>
            <a:noAutofit/>
          </a:bodyPr>
          <a:lstStyle/>
          <a:p>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5400" b="1" dirty="0" smtClean="0">
                <a:solidFill>
                  <a:srgbClr val="FFFF00"/>
                </a:solidFill>
                <a:latin typeface="Candara" pitchFamily="34" charset="0"/>
              </a:rPr>
              <a:t/>
            </a:r>
            <a:br>
              <a:rPr lang="en-US" sz="5400" b="1" dirty="0" smtClean="0">
                <a:solidFill>
                  <a:srgbClr val="FFFF00"/>
                </a:solidFill>
                <a:latin typeface="Candara" pitchFamily="34" charset="0"/>
              </a:rPr>
            </a:br>
            <a:r>
              <a:rPr lang="en-US" sz="4000" b="1" dirty="0" smtClean="0">
                <a:solidFill>
                  <a:srgbClr val="FFFF00"/>
                </a:solidFill>
                <a:latin typeface="Candara" pitchFamily="34" charset="0"/>
              </a:rPr>
              <a:t>establishing evidence </a:t>
            </a:r>
            <a:r>
              <a:rPr lang="en-US" sz="4000" b="1" dirty="0" smtClean="0">
                <a:solidFill>
                  <a:srgbClr val="FFFF00"/>
                </a:solidFill>
                <a:effectLst>
                  <a:outerShdw blurRad="38100" dist="38100" dir="2700000" algn="tl">
                    <a:srgbClr val="000000">
                      <a:alpha val="43137"/>
                    </a:srgbClr>
                  </a:outerShdw>
                </a:effectLst>
                <a:latin typeface="Candara" pitchFamily="34" charset="0"/>
              </a:rPr>
              <a:t>for the resurrection for the skeptic</a:t>
            </a:r>
            <a:br>
              <a:rPr lang="en-US" sz="4000" b="1" dirty="0" smtClean="0">
                <a:solidFill>
                  <a:srgbClr val="FFFF00"/>
                </a:solidFill>
                <a:effectLst>
                  <a:outerShdw blurRad="38100" dist="38100" dir="2700000" algn="tl">
                    <a:srgbClr val="000000">
                      <a:alpha val="43137"/>
                    </a:srgbClr>
                  </a:outerShdw>
                </a:effectLst>
                <a:latin typeface="Candara" pitchFamily="34" charset="0"/>
              </a:rPr>
            </a:br>
            <a:r>
              <a:rPr lang="en-US" sz="1400" b="1" dirty="0" smtClean="0">
                <a:solidFill>
                  <a:srgbClr val="FFFF00"/>
                </a:solidFill>
                <a:effectLst>
                  <a:outerShdw blurRad="38100" dist="38100" dir="2700000" algn="tl">
                    <a:srgbClr val="000000">
                      <a:alpha val="43137"/>
                    </a:srgbClr>
                  </a:outerShdw>
                </a:effectLst>
                <a:latin typeface="Candara" pitchFamily="34" charset="0"/>
              </a:rPr>
              <a:t/>
            </a:r>
            <a:br>
              <a:rPr lang="en-US" sz="1400" b="1" dirty="0" smtClean="0">
                <a:solidFill>
                  <a:srgbClr val="FFFF00"/>
                </a:solidFill>
                <a:effectLst>
                  <a:outerShdw blurRad="38100" dist="38100" dir="2700000" algn="tl">
                    <a:srgbClr val="000000">
                      <a:alpha val="43137"/>
                    </a:srgbClr>
                  </a:outerShdw>
                </a:effectLst>
                <a:latin typeface="Candara" pitchFamily="34" charset="0"/>
              </a:rPr>
            </a:br>
            <a:r>
              <a:rPr lang="en-US" sz="4000" b="1" dirty="0" smtClean="0">
                <a:solidFill>
                  <a:srgbClr val="FFFF00"/>
                </a:solidFill>
                <a:effectLst>
                  <a:outerShdw blurRad="38100" dist="38100" dir="2700000" algn="tl">
                    <a:srgbClr val="000000">
                      <a:alpha val="43137"/>
                    </a:srgbClr>
                  </a:outerShdw>
                </a:effectLst>
                <a:latin typeface="Candara" pitchFamily="34" charset="0"/>
              </a:rPr>
              <a:t/>
            </a:r>
            <a:br>
              <a:rPr lang="en-US" sz="4000" b="1" dirty="0" smtClean="0">
                <a:solidFill>
                  <a:srgbClr val="FFFF00"/>
                </a:solidFill>
                <a:effectLst>
                  <a:outerShdw blurRad="38100" dist="38100" dir="2700000" algn="tl">
                    <a:srgbClr val="000000">
                      <a:alpha val="43137"/>
                    </a:srgbClr>
                  </a:outerShdw>
                </a:effectLst>
                <a:latin typeface="Candara" pitchFamily="34" charset="0"/>
              </a:rPr>
            </a:br>
            <a:r>
              <a:rPr lang="en-US" sz="1600" dirty="0" smtClean="0">
                <a:solidFill>
                  <a:schemeClr val="tx1">
                    <a:lumMod val="50000"/>
                    <a:lumOff val="50000"/>
                  </a:schemeClr>
                </a:solidFill>
              </a:rPr>
              <a:t>sbsmelser@comcast.net</a:t>
            </a:r>
            <a:endParaRPr lang="en-US" sz="1600" b="1" dirty="0">
              <a:solidFill>
                <a:schemeClr val="tx1">
                  <a:lumMod val="50000"/>
                  <a:lumOff val="50000"/>
                </a:schemeClr>
              </a:solidFill>
              <a:effectLst>
                <a:outerShdw blurRad="38100" dist="38100" dir="2700000" algn="tl">
                  <a:srgbClr val="000000">
                    <a:alpha val="43137"/>
                  </a:srgbClr>
                </a:outerShdw>
              </a:effectLst>
              <a:latin typeface="Candar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3581400" y="990600"/>
            <a:ext cx="2004881" cy="2514600"/>
          </a:xfrm>
          <a:prstGeom prst="rect">
            <a:avLst/>
          </a:prstGeom>
          <a:noFill/>
          <a:ln w="9525">
            <a:solidFill>
              <a:schemeClr val="tx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5638800"/>
          </a:xfrm>
          <a:solidFill>
            <a:schemeClr val="tx1"/>
          </a:solidFill>
        </p:spPr>
        <p:txBody>
          <a:bodyPr>
            <a:normAutofit/>
          </a:bodyPr>
          <a:lstStyle/>
          <a:p>
            <a:pPr algn="l"/>
            <a:r>
              <a:rPr lang="en-US" sz="3200" b="1" dirty="0" smtClean="0">
                <a:solidFill>
                  <a:srgbClr val="FFFF00"/>
                </a:solidFill>
                <a:effectLst>
                  <a:outerShdw blurRad="38100" dist="38100" dir="2700000" algn="tl">
                    <a:srgbClr val="000000">
                      <a:alpha val="43137"/>
                    </a:srgbClr>
                  </a:outerShdw>
                </a:effectLst>
                <a:latin typeface="Arial Black" pitchFamily="34" charset="0"/>
              </a:rPr>
              <a:t>FACT 1. </a:t>
            </a:r>
            <a:r>
              <a:rPr lang="en-US" sz="3200" b="1" dirty="0" smtClean="0">
                <a:solidFill>
                  <a:srgbClr val="FFFF00"/>
                </a:solidFill>
                <a:effectLst>
                  <a:outerShdw blurRad="38100" dist="38100" dir="2700000" algn="tl">
                    <a:srgbClr val="000000">
                      <a:alpha val="43137"/>
                    </a:srgbClr>
                  </a:outerShdw>
                </a:effectLst>
                <a:latin typeface="Candara" pitchFamily="34" charset="0"/>
              </a:rPr>
              <a:t> Jesus of Nazareth, known also as the Christ, was put to death by crucifixion during the reign of Tiberius, at the orders of Pontius Pilate.  </a:t>
            </a:r>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effectLst>
                  <a:outerShdw blurRad="38100" dist="38100" dir="2700000" algn="tl">
                    <a:srgbClr val="000000">
                      <a:alpha val="43137"/>
                    </a:srgbClr>
                  </a:outerShdw>
                </a:effectLst>
                <a:latin typeface="Candara" pitchFamily="34" charset="0"/>
              </a:rPr>
              <a:t> </a:t>
            </a:r>
            <a:r>
              <a:rPr lang="en-US" sz="2400" dirty="0" smtClean="0">
                <a:effectLst>
                  <a:outerShdw blurRad="38100" dist="38100" dir="2700000" algn="tl">
                    <a:srgbClr val="000000">
                      <a:alpha val="43137"/>
                    </a:srgbClr>
                  </a:outerShdw>
                </a:effectLst>
                <a:latin typeface="Arial Narrow" pitchFamily="34" charset="0"/>
              </a:rPr>
              <a:t>Historical attestation is found in Christian, Roman, Greek, and Jewish sources.</a:t>
            </a:r>
            <a:br>
              <a:rPr lang="en-US" sz="2400" dirty="0" smtClean="0">
                <a:effectLst>
                  <a:outerShdw blurRad="38100" dist="38100" dir="2700000" algn="tl">
                    <a:srgbClr val="000000">
                      <a:alpha val="43137"/>
                    </a:srgbClr>
                  </a:outerShdw>
                </a:effectLst>
                <a:latin typeface="Arial Narrow" pitchFamily="34" charset="0"/>
              </a:rPr>
            </a:br>
            <a:r>
              <a:rPr lang="en-US" sz="2400" dirty="0" smtClean="0">
                <a:solidFill>
                  <a:srgbClr val="FFFF00"/>
                </a:solidFill>
                <a:effectLst>
                  <a:outerShdw blurRad="38100" dist="38100" dir="2700000" algn="tl">
                    <a:srgbClr val="000000">
                      <a:alpha val="43137"/>
                    </a:srgbClr>
                  </a:outerShdw>
                </a:effectLst>
                <a:latin typeface="Arial Narrow" pitchFamily="34" charset="0"/>
              </a:rPr>
              <a:t/>
            </a:r>
            <a:br>
              <a:rPr lang="en-US" sz="2400" dirty="0" smtClean="0">
                <a:solidFill>
                  <a:srgbClr val="FFFF00"/>
                </a:solidFill>
                <a:effectLst>
                  <a:outerShdw blurRad="38100" dist="38100" dir="2700000" algn="tl">
                    <a:srgbClr val="000000">
                      <a:alpha val="43137"/>
                    </a:srgbClr>
                  </a:outerShdw>
                </a:effectLst>
                <a:latin typeface="Arial Narrow" pitchFamily="34" charset="0"/>
              </a:rPr>
            </a:br>
            <a:r>
              <a:rPr lang="en-US" sz="2400" dirty="0" smtClean="0">
                <a:solidFill>
                  <a:srgbClr val="FFFF00"/>
                </a:solidFill>
                <a:effectLst>
                  <a:outerShdw blurRad="38100" dist="38100" dir="2700000" algn="tl">
                    <a:srgbClr val="000000">
                      <a:alpha val="43137"/>
                    </a:srgbClr>
                  </a:outerShdw>
                </a:effectLst>
                <a:latin typeface="Arial Narrow" pitchFamily="34" charset="0"/>
              </a:rPr>
              <a:t/>
            </a:r>
            <a:br>
              <a:rPr lang="en-US" sz="2400" dirty="0" smtClean="0">
                <a:solidFill>
                  <a:srgbClr val="FFFF00"/>
                </a:solidFill>
                <a:effectLst>
                  <a:outerShdw blurRad="38100" dist="38100" dir="2700000" algn="tl">
                    <a:srgbClr val="000000">
                      <a:alpha val="43137"/>
                    </a:srgbClr>
                  </a:outerShdw>
                </a:effectLst>
                <a:latin typeface="Arial Narrow" pitchFamily="34" charset="0"/>
              </a:rPr>
            </a:br>
            <a:r>
              <a:rPr lang="en-US" sz="2400" dirty="0" smtClean="0">
                <a:solidFill>
                  <a:srgbClr val="FFFF00"/>
                </a:solidFill>
                <a:effectLst>
                  <a:outerShdw blurRad="38100" dist="38100" dir="2700000" algn="tl">
                    <a:srgbClr val="000000">
                      <a:alpha val="43137"/>
                    </a:srgbClr>
                  </a:outerShdw>
                </a:effectLst>
                <a:latin typeface="Arial Narrow" pitchFamily="34" charset="0"/>
              </a:rPr>
              <a:t/>
            </a:r>
            <a:br>
              <a:rPr lang="en-US" sz="2400" dirty="0" smtClean="0">
                <a:solidFill>
                  <a:srgbClr val="FFFF00"/>
                </a:solidFill>
                <a:effectLst>
                  <a:outerShdw blurRad="38100" dist="38100" dir="2700000" algn="tl">
                    <a:srgbClr val="000000">
                      <a:alpha val="43137"/>
                    </a:srgbClr>
                  </a:outerShdw>
                </a:effectLst>
                <a:latin typeface="Arial Narrow" pitchFamily="34" charset="0"/>
              </a:rPr>
            </a:br>
            <a:r>
              <a:rPr lang="en-US" sz="3200" dirty="0" smtClean="0">
                <a:solidFill>
                  <a:srgbClr val="FFFF00"/>
                </a:solidFill>
                <a:effectLst>
                  <a:outerShdw blurRad="38100" dist="38100" dir="2700000" algn="tl">
                    <a:srgbClr val="000000">
                      <a:alpha val="43137"/>
                    </a:srgbClr>
                  </a:outerShdw>
                </a:effectLst>
                <a:latin typeface="Candara" pitchFamily="34" charset="0"/>
              </a:rPr>
              <a:t/>
            </a:r>
            <a:br>
              <a:rPr lang="en-US" sz="3200" dirty="0" smtClean="0">
                <a:solidFill>
                  <a:srgbClr val="FFFF00"/>
                </a:solidFill>
                <a:effectLst>
                  <a:outerShdw blurRad="38100" dist="38100" dir="2700000" algn="tl">
                    <a:srgbClr val="000000">
                      <a:alpha val="43137"/>
                    </a:srgbClr>
                  </a:outerShdw>
                </a:effectLst>
                <a:latin typeface="Candara" pitchFamily="34" charset="0"/>
              </a:rPr>
            </a:b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latin typeface="Candara" pitchFamily="34" charset="0"/>
              </a:rPr>
              <a:t/>
            </a:r>
            <a:br>
              <a:rPr lang="en-US" sz="3200" dirty="0" smtClean="0">
                <a:latin typeface="Candara" pitchFamily="34" charset="0"/>
              </a:rPr>
            </a:br>
            <a:r>
              <a:rPr lang="en-US" sz="3200" dirty="0" smtClean="0">
                <a:latin typeface="Candara" pitchFamily="34" charset="0"/>
              </a:rPr>
              <a:t/>
            </a:r>
            <a:br>
              <a:rPr lang="en-US" sz="3200" dirty="0" smtClean="0">
                <a:latin typeface="Candara" pitchFamily="34" charset="0"/>
              </a:rPr>
            </a:br>
            <a:endParaRPr lang="en-US" sz="3200" dirty="0">
              <a:latin typeface="Candara" pitchFamily="34" charset="0"/>
            </a:endParaRPr>
          </a:p>
        </p:txBody>
      </p:sp>
      <p:sp>
        <p:nvSpPr>
          <p:cNvPr id="10" name="Rounded Rectangle 9"/>
          <p:cNvSpPr/>
          <p:nvPr/>
        </p:nvSpPr>
        <p:spPr>
          <a:xfrm>
            <a:off x="3124200" y="3048000"/>
            <a:ext cx="3276600" cy="3352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3600" b="1" dirty="0" smtClean="0">
                <a:solidFill>
                  <a:prstClr val="black"/>
                </a:solidFill>
                <a:latin typeface="Arial Narrow" pitchFamily="34" charset="0"/>
              </a:rPr>
              <a:t>historically referenced:</a:t>
            </a:r>
          </a:p>
          <a:p>
            <a:pPr>
              <a:buFont typeface="Wingdings" pitchFamily="2" charset="2"/>
              <a:buChar char="§"/>
            </a:pPr>
            <a:r>
              <a:rPr lang="en-US" sz="3600" b="1" dirty="0" smtClean="0">
                <a:solidFill>
                  <a:prstClr val="black"/>
                </a:solidFill>
                <a:latin typeface="Aharoni" pitchFamily="2" charset="-79"/>
                <a:cs typeface="Aharoni" pitchFamily="2" charset="-79"/>
              </a:rPr>
              <a:t>CHRISTIAN</a:t>
            </a:r>
          </a:p>
          <a:p>
            <a:pPr>
              <a:buFont typeface="Wingdings" pitchFamily="2" charset="2"/>
              <a:buChar char="§"/>
            </a:pPr>
            <a:r>
              <a:rPr lang="en-US" sz="3600" b="1" dirty="0" smtClean="0">
                <a:solidFill>
                  <a:prstClr val="black"/>
                </a:solidFill>
                <a:latin typeface="Aharoni" pitchFamily="2" charset="-79"/>
                <a:cs typeface="Aharoni" pitchFamily="2" charset="-79"/>
              </a:rPr>
              <a:t>ROMAN</a:t>
            </a:r>
          </a:p>
          <a:p>
            <a:pPr>
              <a:buFont typeface="Wingdings" pitchFamily="2" charset="2"/>
              <a:buChar char="§"/>
            </a:pPr>
            <a:r>
              <a:rPr lang="en-US" sz="3600" b="1" dirty="0" smtClean="0">
                <a:solidFill>
                  <a:prstClr val="black"/>
                </a:solidFill>
                <a:latin typeface="Aharoni" pitchFamily="2" charset="-79"/>
                <a:cs typeface="Aharoni" pitchFamily="2" charset="-79"/>
              </a:rPr>
              <a:t>GREEK</a:t>
            </a:r>
          </a:p>
          <a:p>
            <a:pPr>
              <a:buFont typeface="Wingdings" pitchFamily="2" charset="2"/>
              <a:buChar char="§"/>
            </a:pPr>
            <a:r>
              <a:rPr lang="en-US" sz="3600" b="1" dirty="0" smtClean="0">
                <a:solidFill>
                  <a:prstClr val="black"/>
                </a:solidFill>
                <a:latin typeface="Aharoni" pitchFamily="2" charset="-79"/>
                <a:cs typeface="Aharoni" pitchFamily="2" charset="-79"/>
              </a:rPr>
              <a:t>JEWISH</a:t>
            </a:r>
            <a:endParaRPr lang="en-US" sz="3600" b="1" dirty="0">
              <a:solidFill>
                <a:prstClr val="black"/>
              </a:solidFill>
              <a:latin typeface="Aharoni" pitchFamily="2" charset="-79"/>
              <a:cs typeface="Aharoni" pitchFamily="2" charset="-79"/>
            </a:endParaRPr>
          </a:p>
        </p:txBody>
      </p:sp>
      <p:sp>
        <p:nvSpPr>
          <p:cNvPr id="9" name="Horizontal Scroll 8"/>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New Testament Documents: </a:t>
            </a:r>
            <a:r>
              <a:rPr lang="en-US" sz="3200" b="1" dirty="0" smtClean="0">
                <a:solidFill>
                  <a:prstClr val="black"/>
                </a:solidFill>
                <a:latin typeface="Nyala" pitchFamily="2" charset="0"/>
              </a:rPr>
              <a:t>    </a:t>
            </a:r>
          </a:p>
          <a:p>
            <a:pPr algn="ctr"/>
            <a:endParaRPr lang="en-US" sz="3200" b="1" u="sng" dirty="0" smtClean="0">
              <a:solidFill>
                <a:prstClr val="black"/>
              </a:solidFill>
              <a:latin typeface="Nyala" pitchFamily="2" charset="0"/>
            </a:endParaRPr>
          </a:p>
          <a:p>
            <a:pPr algn="ctr"/>
            <a:r>
              <a:rPr lang="en-US" sz="3200" dirty="0" smtClean="0">
                <a:solidFill>
                  <a:prstClr val="black"/>
                </a:solidFill>
                <a:latin typeface="Arial Narrow" pitchFamily="34" charset="0"/>
              </a:rPr>
              <a:t>The primary historical documents for</a:t>
            </a:r>
          </a:p>
          <a:p>
            <a:pPr algn="ctr"/>
            <a:r>
              <a:rPr lang="en-US" sz="3200" dirty="0" smtClean="0">
                <a:solidFill>
                  <a:prstClr val="black"/>
                </a:solidFill>
                <a:latin typeface="Arial Narrow" pitchFamily="34" charset="0"/>
              </a:rPr>
              <a:t>Jesus of Nazareth are of course</a:t>
            </a:r>
          </a:p>
          <a:p>
            <a:pPr algn="ctr"/>
            <a:r>
              <a:rPr lang="en-US" sz="3200" dirty="0" smtClean="0">
                <a:solidFill>
                  <a:prstClr val="black"/>
                </a:solidFill>
                <a:latin typeface="Arial Narrow" pitchFamily="34" charset="0"/>
              </a:rPr>
              <a:t>the NT texts, whose very origin and existence</a:t>
            </a:r>
          </a:p>
          <a:p>
            <a:pPr algn="ctr"/>
            <a:r>
              <a:rPr lang="en-US" sz="3200" dirty="0" smtClean="0">
                <a:solidFill>
                  <a:prstClr val="black"/>
                </a:solidFill>
                <a:latin typeface="Arial Narrow" pitchFamily="34" charset="0"/>
              </a:rPr>
              <a:t>would be inexplicable otherwise.</a:t>
            </a:r>
            <a:endParaRPr lang="en-US" sz="3200" i="1" dirty="0">
              <a:solidFill>
                <a:prstClr val="black"/>
              </a:solidFill>
              <a:latin typeface="Nyala" pitchFamily="2" charset="0"/>
            </a:endParaRPr>
          </a:p>
        </p:txBody>
      </p:sp>
      <p:sp>
        <p:nvSpPr>
          <p:cNvPr id="3" name="Rectangle 2"/>
          <p:cNvSpPr/>
          <p:nvPr/>
        </p:nvSpPr>
        <p:spPr>
          <a:xfrm>
            <a:off x="4572000" y="76200"/>
            <a:ext cx="152400" cy="9906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4267200" y="152400"/>
            <a:ext cx="762000" cy="152400"/>
          </a:xfrm>
          <a:prstGeom prst="rect">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Horizontal Scroll 4"/>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Aharoni" pitchFamily="2" charset="-79"/>
                <a:cs typeface="Aharoni" pitchFamily="2" charset="-79"/>
              </a:rPr>
              <a:t>ROMAN:  </a:t>
            </a:r>
            <a:r>
              <a:rPr lang="en-US" sz="3200" b="1" dirty="0" smtClean="0">
                <a:solidFill>
                  <a:prstClr val="black"/>
                </a:solidFill>
                <a:latin typeface="Nyala" pitchFamily="2" charset="0"/>
              </a:rPr>
              <a:t>     </a:t>
            </a:r>
            <a:r>
              <a:rPr lang="en-US" sz="3200" b="1" u="sng" dirty="0" smtClean="0">
                <a:solidFill>
                  <a:prstClr val="black"/>
                </a:solidFill>
                <a:latin typeface="Nyala" pitchFamily="2" charset="0"/>
              </a:rPr>
              <a:t>Tacitus, Annals XV, 44 </a:t>
            </a:r>
            <a:r>
              <a:rPr lang="en-US" sz="3200" b="1" dirty="0" smtClean="0">
                <a:solidFill>
                  <a:prstClr val="black"/>
                </a:solidFill>
                <a:latin typeface="Nyala" pitchFamily="2" charset="0"/>
              </a:rPr>
              <a:t> </a:t>
            </a:r>
          </a:p>
          <a:p>
            <a:pPr algn="ctr"/>
            <a:r>
              <a:rPr lang="en-US" sz="3200" i="1" dirty="0" smtClean="0">
                <a:solidFill>
                  <a:prstClr val="black"/>
                </a:solidFill>
                <a:latin typeface="Nyala" pitchFamily="2" charset="0"/>
              </a:rPr>
              <a:t>(Roman senator and historian; b. ca. 56 AD)</a:t>
            </a:r>
          </a:p>
          <a:p>
            <a:pPr algn="ctr"/>
            <a:r>
              <a:rPr lang="en-US" sz="3200" b="1" dirty="0" smtClean="0">
                <a:solidFill>
                  <a:prstClr val="black"/>
                </a:solidFill>
                <a:latin typeface="Nyala" pitchFamily="2" charset="0"/>
              </a:rPr>
              <a:t>“Nero … inflicted the most exquisite tortures on a class … called Christians by the populace. </a:t>
            </a:r>
            <a:r>
              <a:rPr lang="en-US" sz="3200" b="1" dirty="0" err="1" smtClean="0">
                <a:solidFill>
                  <a:prstClr val="black"/>
                </a:solidFill>
                <a:latin typeface="Nyala" pitchFamily="2" charset="0"/>
              </a:rPr>
              <a:t>Christus</a:t>
            </a:r>
            <a:r>
              <a:rPr lang="en-US" sz="3200" b="1" dirty="0" smtClean="0">
                <a:solidFill>
                  <a:prstClr val="black"/>
                </a:solidFill>
                <a:latin typeface="Nyala" pitchFamily="2" charset="0"/>
              </a:rPr>
              <a:t>, from whom the name had its origin, suffered the extreme penalty during the reign of Tiberius at the hands of one of our procurators, Pontius Pilate”   </a:t>
            </a:r>
            <a:r>
              <a:rPr lang="en-US" sz="2000" i="1" dirty="0" smtClean="0">
                <a:solidFill>
                  <a:prstClr val="black"/>
                </a:solidFill>
                <a:latin typeface="Nyala" pitchFamily="2" charset="0"/>
              </a:rPr>
              <a:t>(</a:t>
            </a:r>
            <a:r>
              <a:rPr lang="en-US" sz="2000" i="1" dirty="0" err="1" smtClean="0">
                <a:solidFill>
                  <a:prstClr val="black"/>
                </a:solidFill>
                <a:latin typeface="Nyala" pitchFamily="2" charset="0"/>
              </a:rPr>
              <a:t>Barret</a:t>
            </a:r>
            <a:r>
              <a:rPr lang="en-US" sz="2000" i="1" dirty="0" smtClean="0">
                <a:solidFill>
                  <a:prstClr val="black"/>
                </a:solidFill>
                <a:latin typeface="Nyala" pitchFamily="2" charset="0"/>
              </a:rPr>
              <a:t> 15).</a:t>
            </a:r>
            <a:endParaRPr lang="en-US" sz="2000" i="1" dirty="0">
              <a:solidFill>
                <a:prstClr val="black"/>
              </a:solidFill>
              <a:latin typeface="Nyala" pitchFamily="2" charset="0"/>
            </a:endParaRPr>
          </a:p>
        </p:txBody>
      </p:sp>
      <p:sp>
        <p:nvSpPr>
          <p:cNvPr id="6" name="Horizontal Scroll 5"/>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Aharoni" pitchFamily="2" charset="-79"/>
                <a:cs typeface="Aharoni" pitchFamily="2" charset="-79"/>
              </a:rPr>
              <a:t>GREEK:               </a:t>
            </a:r>
            <a:r>
              <a:rPr lang="en-US" sz="3200" b="1" u="sng" dirty="0" smtClean="0">
                <a:solidFill>
                  <a:prstClr val="black"/>
                </a:solidFill>
                <a:latin typeface="Nyala" pitchFamily="2" charset="0"/>
              </a:rPr>
              <a:t>Lucian of </a:t>
            </a:r>
            <a:r>
              <a:rPr lang="en-US" sz="3200" b="1" u="sng" dirty="0" err="1" smtClean="0">
                <a:solidFill>
                  <a:prstClr val="black"/>
                </a:solidFill>
                <a:latin typeface="Nyala" pitchFamily="2" charset="0"/>
              </a:rPr>
              <a:t>Samosata</a:t>
            </a:r>
            <a:r>
              <a:rPr lang="en-US" sz="3200" b="1" u="sng" dirty="0" smtClean="0">
                <a:solidFill>
                  <a:prstClr val="black"/>
                </a:solidFill>
                <a:latin typeface="Nyala" pitchFamily="2" charset="0"/>
              </a:rPr>
              <a:t>  </a:t>
            </a:r>
          </a:p>
          <a:p>
            <a:pPr algn="ctr"/>
            <a:r>
              <a:rPr lang="en-US" sz="2800" b="1" i="1" u="sng" dirty="0" smtClean="0">
                <a:solidFill>
                  <a:prstClr val="black"/>
                </a:solidFill>
                <a:latin typeface="Nyala" pitchFamily="2" charset="0"/>
              </a:rPr>
              <a:t>The Death of Peregrine, 11-13 </a:t>
            </a:r>
            <a:r>
              <a:rPr lang="en-US" sz="2800" b="1" i="1" dirty="0" smtClean="0">
                <a:solidFill>
                  <a:prstClr val="black"/>
                </a:solidFill>
                <a:latin typeface="Nyala" pitchFamily="2" charset="0"/>
              </a:rPr>
              <a:t> (Greek satirist; b. ca. 125 AD)</a:t>
            </a:r>
          </a:p>
          <a:p>
            <a:pPr algn="ctr"/>
            <a:r>
              <a:rPr lang="en-US" sz="1600" b="1" dirty="0" smtClean="0">
                <a:solidFill>
                  <a:prstClr val="black"/>
                </a:solidFill>
                <a:latin typeface="Nyala" pitchFamily="2" charset="0"/>
              </a:rPr>
              <a:t> </a:t>
            </a:r>
            <a:r>
              <a:rPr lang="en-US" sz="3200" b="1" dirty="0" smtClean="0">
                <a:solidFill>
                  <a:prstClr val="black"/>
                </a:solidFill>
                <a:latin typeface="Nyala" pitchFamily="2" charset="0"/>
              </a:rPr>
              <a:t/>
            </a:r>
            <a:br>
              <a:rPr lang="en-US" sz="3200" b="1" dirty="0" smtClean="0">
                <a:solidFill>
                  <a:prstClr val="black"/>
                </a:solidFill>
                <a:latin typeface="Nyala" pitchFamily="2" charset="0"/>
              </a:rPr>
            </a:br>
            <a:r>
              <a:rPr lang="en-US" sz="3600" b="1" dirty="0" smtClean="0">
                <a:solidFill>
                  <a:prstClr val="black"/>
                </a:solidFill>
                <a:latin typeface="Nyala" pitchFamily="2" charset="0"/>
              </a:rPr>
              <a:t>“The Christians, you know, worship a man</a:t>
            </a:r>
          </a:p>
          <a:p>
            <a:pPr algn="ctr"/>
            <a:r>
              <a:rPr lang="en-US" sz="3600" b="1" dirty="0" smtClean="0">
                <a:solidFill>
                  <a:prstClr val="black"/>
                </a:solidFill>
                <a:latin typeface="Nyala" pitchFamily="2" charset="0"/>
              </a:rPr>
              <a:t>to this day - the distinguished personage</a:t>
            </a:r>
          </a:p>
          <a:p>
            <a:pPr algn="ctr"/>
            <a:r>
              <a:rPr lang="en-US" sz="3600" b="1" dirty="0" smtClean="0">
                <a:solidFill>
                  <a:prstClr val="black"/>
                </a:solidFill>
                <a:latin typeface="Nyala" pitchFamily="2" charset="0"/>
              </a:rPr>
              <a:t>who introduced their novel rites,</a:t>
            </a:r>
          </a:p>
          <a:p>
            <a:pPr algn="ctr"/>
            <a:r>
              <a:rPr lang="en-US" sz="3600" b="1" dirty="0" smtClean="0">
                <a:solidFill>
                  <a:prstClr val="black"/>
                </a:solidFill>
                <a:latin typeface="Nyala" pitchFamily="2" charset="0"/>
              </a:rPr>
              <a:t>and was crucified on that account.”</a:t>
            </a:r>
          </a:p>
          <a:p>
            <a:pPr algn="ctr"/>
            <a:r>
              <a:rPr lang="en-US" sz="2400" i="1" dirty="0" smtClean="0">
                <a:solidFill>
                  <a:prstClr val="black"/>
                </a:solidFill>
                <a:latin typeface="Nyala" pitchFamily="2" charset="0"/>
              </a:rPr>
              <a:t>(</a:t>
            </a:r>
            <a:r>
              <a:rPr lang="en-US" sz="2400" i="1" dirty="0" err="1" smtClean="0">
                <a:solidFill>
                  <a:prstClr val="black"/>
                </a:solidFill>
                <a:latin typeface="Nyala" pitchFamily="2" charset="0"/>
              </a:rPr>
              <a:t>Habermas</a:t>
            </a:r>
            <a:r>
              <a:rPr lang="en-US" sz="2400" i="1" dirty="0" smtClean="0">
                <a:solidFill>
                  <a:prstClr val="black"/>
                </a:solidFill>
                <a:latin typeface="Nyala" pitchFamily="2" charset="0"/>
              </a:rPr>
              <a:t>  / </a:t>
            </a:r>
            <a:r>
              <a:rPr lang="en-US" sz="2400" i="1" dirty="0" err="1" smtClean="0">
                <a:solidFill>
                  <a:prstClr val="black"/>
                </a:solidFill>
                <a:latin typeface="Nyala" pitchFamily="2" charset="0"/>
              </a:rPr>
              <a:t>Licona</a:t>
            </a:r>
            <a:r>
              <a:rPr lang="en-US" sz="2400" i="1" dirty="0" smtClean="0">
                <a:solidFill>
                  <a:prstClr val="black"/>
                </a:solidFill>
                <a:latin typeface="Nyala" pitchFamily="2" charset="0"/>
              </a:rPr>
              <a:t> 49)</a:t>
            </a:r>
            <a:endParaRPr lang="en-US" sz="2400" i="1" dirty="0">
              <a:solidFill>
                <a:prstClr val="black"/>
              </a:solidFill>
              <a:latin typeface="Nyala" pitchFamily="2" charset="0"/>
            </a:endParaRPr>
          </a:p>
        </p:txBody>
      </p:sp>
      <p:sp>
        <p:nvSpPr>
          <p:cNvPr id="11" name="Horizontal Scroll 10"/>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Aharoni" pitchFamily="2" charset="-79"/>
                <a:cs typeface="Aharoni" pitchFamily="2" charset="-79"/>
              </a:rPr>
              <a:t>GREEK:               </a:t>
            </a:r>
            <a:r>
              <a:rPr lang="en-US" sz="3200" b="1" u="sng" dirty="0" smtClean="0">
                <a:solidFill>
                  <a:prstClr val="black"/>
                </a:solidFill>
                <a:latin typeface="Nyala" pitchFamily="2" charset="0"/>
              </a:rPr>
              <a:t>Lucian of </a:t>
            </a:r>
            <a:r>
              <a:rPr lang="en-US" sz="3200" b="1" u="sng" dirty="0" err="1" smtClean="0">
                <a:solidFill>
                  <a:prstClr val="black"/>
                </a:solidFill>
                <a:latin typeface="Nyala" pitchFamily="2" charset="0"/>
              </a:rPr>
              <a:t>Samosata</a:t>
            </a:r>
            <a:r>
              <a:rPr lang="en-US" sz="3200" b="1" u="sng" dirty="0" smtClean="0">
                <a:solidFill>
                  <a:prstClr val="black"/>
                </a:solidFill>
                <a:latin typeface="Nyala" pitchFamily="2" charset="0"/>
              </a:rPr>
              <a:t>  </a:t>
            </a:r>
          </a:p>
          <a:p>
            <a:pPr algn="ctr"/>
            <a:r>
              <a:rPr lang="en-US" sz="2800" b="1" i="1" u="sng" dirty="0" smtClean="0">
                <a:solidFill>
                  <a:prstClr val="black"/>
                </a:solidFill>
                <a:latin typeface="Nyala" pitchFamily="2" charset="0"/>
              </a:rPr>
              <a:t>The Death of Peregrine, 11-13 </a:t>
            </a:r>
            <a:r>
              <a:rPr lang="en-US" sz="2800" b="1" i="1" dirty="0" smtClean="0">
                <a:solidFill>
                  <a:prstClr val="black"/>
                </a:solidFill>
                <a:latin typeface="Nyala" pitchFamily="2" charset="0"/>
              </a:rPr>
              <a:t> (Greek satirist; b. ca. 125 AD)</a:t>
            </a:r>
          </a:p>
          <a:p>
            <a:pPr algn="ctr"/>
            <a:r>
              <a:rPr lang="en-US" sz="1600" b="1" dirty="0" smtClean="0">
                <a:solidFill>
                  <a:prstClr val="black"/>
                </a:solidFill>
                <a:latin typeface="Nyala" pitchFamily="2" charset="0"/>
              </a:rPr>
              <a:t> </a:t>
            </a:r>
            <a:r>
              <a:rPr lang="en-US" sz="3600" dirty="0" smtClean="0">
                <a:solidFill>
                  <a:prstClr val="black"/>
                </a:solidFill>
                <a:latin typeface="Nyala" pitchFamily="2" charset="0"/>
              </a:rPr>
              <a:t>“it was impressed on them by their original lawgiver that they are all brothers, from the moment that they are converted, and deny the gods of Greece, and worship the crucified sage, and live after his laws.” </a:t>
            </a:r>
            <a:r>
              <a:rPr lang="en-US" sz="1600" dirty="0" smtClean="0">
                <a:solidFill>
                  <a:prstClr val="black"/>
                </a:solidFill>
                <a:latin typeface="Arial Narrow" pitchFamily="34" charset="0"/>
              </a:rPr>
              <a:t>www.sacred-texts.com/cla/luc/wl4/wl420.htm</a:t>
            </a:r>
            <a:endParaRPr lang="en-US" sz="2400" i="1" dirty="0">
              <a:solidFill>
                <a:prstClr val="black"/>
              </a:solidFill>
              <a:latin typeface="Nyala" pitchFamily="2" charset="0"/>
            </a:endParaRPr>
          </a:p>
        </p:txBody>
      </p:sp>
      <p:sp>
        <p:nvSpPr>
          <p:cNvPr id="7" name="Horizontal Scroll 6"/>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JEWISH: </a:t>
            </a:r>
            <a:r>
              <a:rPr lang="en-US" sz="3200" b="1" dirty="0" smtClean="0">
                <a:solidFill>
                  <a:prstClr val="black"/>
                </a:solidFill>
                <a:latin typeface="Nyala" pitchFamily="2" charset="0"/>
              </a:rPr>
              <a:t> </a:t>
            </a:r>
            <a:r>
              <a:rPr lang="en-US" sz="3200" b="1" u="sng" dirty="0" smtClean="0">
                <a:solidFill>
                  <a:prstClr val="black"/>
                </a:solidFill>
                <a:latin typeface="Nyala" pitchFamily="2" charset="0"/>
              </a:rPr>
              <a:t>Josephus, Antiquities of the Jews, XVIII, 3.3.</a:t>
            </a:r>
            <a:r>
              <a:rPr lang="en-US" sz="3200" b="1" dirty="0" smtClean="0">
                <a:solidFill>
                  <a:prstClr val="black"/>
                </a:solidFill>
                <a:latin typeface="Nyala" pitchFamily="2" charset="0"/>
              </a:rPr>
              <a:t> </a:t>
            </a:r>
            <a:r>
              <a:rPr lang="en-US" sz="3200" i="1" dirty="0" smtClean="0">
                <a:solidFill>
                  <a:prstClr val="black"/>
                </a:solidFill>
                <a:latin typeface="Nyala" pitchFamily="2" charset="0"/>
              </a:rPr>
              <a:t>(Jewish historian, b. 37 AD)</a:t>
            </a:r>
          </a:p>
          <a:p>
            <a:pPr algn="ctr"/>
            <a:r>
              <a:rPr lang="en-US" sz="800" b="1" dirty="0" smtClean="0">
                <a:solidFill>
                  <a:prstClr val="black"/>
                </a:solidFill>
                <a:latin typeface="Nyala" pitchFamily="2" charset="0"/>
              </a:rPr>
              <a:t> </a:t>
            </a:r>
            <a:r>
              <a:rPr lang="en-US" sz="3200" b="1" dirty="0" smtClean="0">
                <a:solidFill>
                  <a:prstClr val="black"/>
                </a:solidFill>
                <a:latin typeface="Nyala" pitchFamily="2" charset="0"/>
              </a:rPr>
              <a:t/>
            </a:r>
            <a:br>
              <a:rPr lang="en-US" sz="3200" b="1" dirty="0" smtClean="0">
                <a:solidFill>
                  <a:prstClr val="black"/>
                </a:solidFill>
                <a:latin typeface="Nyala" pitchFamily="2" charset="0"/>
              </a:rPr>
            </a:br>
            <a:r>
              <a:rPr lang="en-US" sz="3600" b="1" dirty="0" smtClean="0">
                <a:solidFill>
                  <a:prstClr val="black"/>
                </a:solidFill>
                <a:latin typeface="Nyala" pitchFamily="2" charset="0"/>
              </a:rPr>
              <a:t>“Pilate, at the suggestion of the principal men amongst us, had condemned him to the cross” </a:t>
            </a:r>
          </a:p>
          <a:p>
            <a:pPr algn="ctr"/>
            <a:r>
              <a:rPr lang="en-US" sz="800" b="1" dirty="0" smtClean="0">
                <a:solidFill>
                  <a:prstClr val="black"/>
                </a:solidFill>
                <a:latin typeface="Nyala" pitchFamily="2" charset="0"/>
              </a:rPr>
              <a:t> </a:t>
            </a:r>
          </a:p>
          <a:p>
            <a:pPr algn="ctr"/>
            <a:r>
              <a:rPr lang="en-US" sz="2400" i="1" dirty="0" smtClean="0">
                <a:solidFill>
                  <a:prstClr val="black"/>
                </a:solidFill>
                <a:latin typeface="Nyala" pitchFamily="2" charset="0"/>
              </a:rPr>
              <a:t>(though some laudatory parts of the text in XVII.3.3</a:t>
            </a:r>
          </a:p>
          <a:p>
            <a:pPr algn="ctr"/>
            <a:r>
              <a:rPr lang="en-US" sz="2400" i="1" dirty="0" smtClean="0">
                <a:solidFill>
                  <a:prstClr val="black"/>
                </a:solidFill>
                <a:latin typeface="Nyala" pitchFamily="2" charset="0"/>
              </a:rPr>
              <a:t>bear the mark of later embellishment, scholars broadly</a:t>
            </a:r>
          </a:p>
          <a:p>
            <a:pPr algn="ctr"/>
            <a:r>
              <a:rPr lang="en-US" sz="2400" i="1" dirty="0" smtClean="0">
                <a:solidFill>
                  <a:prstClr val="black"/>
                </a:solidFill>
                <a:latin typeface="Nyala" pitchFamily="2" charset="0"/>
              </a:rPr>
              <a:t>recognize this part of the text as being original and authentic).</a:t>
            </a:r>
            <a:endParaRPr lang="en-US" sz="2400" i="1" dirty="0">
              <a:solidFill>
                <a:prstClr val="black"/>
              </a:solidFill>
              <a:latin typeface="Nyala" pitchFamily="2" charset="0"/>
            </a:endParaRPr>
          </a:p>
        </p:txBody>
      </p:sp>
      <p:sp>
        <p:nvSpPr>
          <p:cNvPr id="8" name="Horizontal Scroll 7"/>
          <p:cNvSpPr/>
          <p:nvPr/>
        </p:nvSpPr>
        <p:spPr>
          <a:xfrm>
            <a:off x="152400" y="2514600"/>
            <a:ext cx="8686800" cy="4343400"/>
          </a:xfrm>
          <a:prstGeom prst="horizontalScroll">
            <a:avLst>
              <a:gd name="adj" fmla="val 5875"/>
            </a:avLst>
          </a:prstGeom>
          <a:solidFill>
            <a:srgbClr val="FFFF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rPr>
              <a:t>JEWISH: </a:t>
            </a:r>
            <a:r>
              <a:rPr lang="en-US" sz="3200" b="1" dirty="0" smtClean="0">
                <a:solidFill>
                  <a:prstClr val="black"/>
                </a:solidFill>
                <a:latin typeface="Nyala" pitchFamily="2" charset="0"/>
              </a:rPr>
              <a:t>    </a:t>
            </a:r>
            <a:r>
              <a:rPr lang="en-US" sz="3200" b="1" u="sng" dirty="0" smtClean="0">
                <a:solidFill>
                  <a:prstClr val="black"/>
                </a:solidFill>
                <a:latin typeface="Nyala" pitchFamily="2" charset="0"/>
              </a:rPr>
              <a:t>Talmud,  Sanhedrin  43</a:t>
            </a:r>
            <a:r>
              <a:rPr lang="en-US" sz="3200" b="1" dirty="0" smtClean="0">
                <a:solidFill>
                  <a:prstClr val="black"/>
                </a:solidFill>
                <a:latin typeface="Nyala" pitchFamily="2" charset="0"/>
              </a:rPr>
              <a:t> </a:t>
            </a:r>
          </a:p>
          <a:p>
            <a:pPr algn="ctr"/>
            <a:endParaRPr lang="en-US" sz="3200" b="1" dirty="0" smtClean="0">
              <a:solidFill>
                <a:prstClr val="black"/>
              </a:solidFill>
              <a:latin typeface="Nyala" pitchFamily="2" charset="0"/>
            </a:endParaRPr>
          </a:p>
          <a:p>
            <a:pPr algn="ctr"/>
            <a:r>
              <a:rPr lang="en-US" sz="4000" b="1" dirty="0" smtClean="0">
                <a:solidFill>
                  <a:prstClr val="black"/>
                </a:solidFill>
                <a:latin typeface="Nyala" pitchFamily="2" charset="0"/>
              </a:rPr>
              <a:t>“on the eve of the Passover</a:t>
            </a:r>
          </a:p>
          <a:p>
            <a:pPr algn="ctr"/>
            <a:r>
              <a:rPr lang="en-US" sz="4000" b="1" dirty="0" err="1" smtClean="0">
                <a:solidFill>
                  <a:prstClr val="black"/>
                </a:solidFill>
                <a:latin typeface="Nyala" pitchFamily="2" charset="0"/>
              </a:rPr>
              <a:t>Yeshu</a:t>
            </a:r>
            <a:r>
              <a:rPr lang="en-US" sz="4000" b="1" dirty="0" smtClean="0">
                <a:solidFill>
                  <a:prstClr val="black"/>
                </a:solidFill>
                <a:latin typeface="Nyala" pitchFamily="2" charset="0"/>
              </a:rPr>
              <a:t> was hanged”</a:t>
            </a:r>
            <a:endParaRPr lang="en-US" sz="3200" b="1" dirty="0" smtClean="0">
              <a:solidFill>
                <a:prstClr val="black"/>
              </a:solidFill>
              <a:latin typeface="Nyala" pitchFamily="2" charset="0"/>
            </a:endParaRPr>
          </a:p>
          <a:p>
            <a:pPr algn="ctr"/>
            <a:endParaRPr lang="en-US" sz="3200" i="1" dirty="0" smtClean="0">
              <a:solidFill>
                <a:prstClr val="black"/>
              </a:solidFill>
              <a:latin typeface="Nyala" pitchFamily="2" charset="0"/>
            </a:endParaRPr>
          </a:p>
          <a:p>
            <a:pPr algn="ctr"/>
            <a:r>
              <a:rPr lang="en-US" sz="3200" i="1" dirty="0" err="1" smtClean="0">
                <a:solidFill>
                  <a:prstClr val="black"/>
                </a:solidFill>
                <a:latin typeface="Nyala" pitchFamily="2" charset="0"/>
              </a:rPr>
              <a:t>Yeshu</a:t>
            </a:r>
            <a:r>
              <a:rPr lang="en-US" sz="3200" i="1" dirty="0" smtClean="0">
                <a:solidFill>
                  <a:prstClr val="black"/>
                </a:solidFill>
                <a:latin typeface="Nyala" pitchFamily="2" charset="0"/>
              </a:rPr>
              <a:t> = Joshua /Jesus</a:t>
            </a:r>
          </a:p>
          <a:p>
            <a:pPr algn="ctr"/>
            <a:r>
              <a:rPr lang="en-US" sz="3200" i="1" dirty="0" smtClean="0">
                <a:solidFill>
                  <a:prstClr val="black"/>
                </a:solidFill>
                <a:latin typeface="Nyala" pitchFamily="2" charset="0"/>
              </a:rPr>
              <a:t>(</a:t>
            </a:r>
            <a:r>
              <a:rPr lang="en-US" sz="3200" i="1" dirty="0" err="1" smtClean="0">
                <a:solidFill>
                  <a:prstClr val="black"/>
                </a:solidFill>
                <a:latin typeface="Nyala" pitchFamily="2" charset="0"/>
              </a:rPr>
              <a:t>Habermas</a:t>
            </a:r>
            <a:r>
              <a:rPr lang="en-US" sz="3200" i="1" dirty="0" smtClean="0">
                <a:solidFill>
                  <a:prstClr val="black"/>
                </a:solidFill>
                <a:latin typeface="Nyala" pitchFamily="2" charset="0"/>
              </a:rPr>
              <a:t> / </a:t>
            </a:r>
            <a:r>
              <a:rPr lang="en-US" sz="3200" i="1" dirty="0" err="1" smtClean="0">
                <a:solidFill>
                  <a:prstClr val="black"/>
                </a:solidFill>
                <a:latin typeface="Nyala" pitchFamily="2" charset="0"/>
              </a:rPr>
              <a:t>Licona</a:t>
            </a:r>
            <a:r>
              <a:rPr lang="en-US" sz="3200" i="1" dirty="0" smtClean="0">
                <a:solidFill>
                  <a:prstClr val="black"/>
                </a:solidFill>
                <a:latin typeface="Nyala" pitchFamily="2" charset="0"/>
              </a:rPr>
              <a:t> 49)</a:t>
            </a:r>
            <a:endParaRPr lang="en-US" sz="3200" i="1" dirty="0">
              <a:solidFill>
                <a:prstClr val="black"/>
              </a:solidFill>
              <a:latin typeface="Nyala" pitchFamily="2" charset="0"/>
            </a:endParaRPr>
          </a:p>
        </p:txBody>
      </p:sp>
    </p:spTree>
    <p:extLst>
      <p:ext uri="{BB962C8B-B14F-4D97-AF65-F5344CB8AC3E}">
        <p14:creationId xmlns:p14="http://schemas.microsoft.com/office/powerpoint/2010/main" val="230520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1" nodeType="clickEffect">
                                  <p:stCondLst>
                                    <p:cond delay="0"/>
                                  </p:stCondLst>
                                  <p:childTnLst>
                                    <p:animEffect transition="out" filter="wipe(right)">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1" nodeType="clickEffect">
                                  <p:stCondLst>
                                    <p:cond delay="0"/>
                                  </p:stCondLst>
                                  <p:childTnLst>
                                    <p:animEffect transition="out" filter="wipe(right)">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2" fill="hold" grpId="1" nodeType="clickEffect">
                                  <p:stCondLst>
                                    <p:cond delay="0"/>
                                  </p:stCondLst>
                                  <p:childTnLst>
                                    <p:animEffect transition="out" filter="wipe(right)">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2" fill="hold" grpId="1" nodeType="clickEffect">
                                  <p:stCondLst>
                                    <p:cond delay="0"/>
                                  </p:stCondLst>
                                  <p:childTnLst>
                                    <p:animEffect transition="out" filter="wipe(right)">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right)">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2" fill="hold" grpId="1" nodeType="clickEffect">
                                  <p:stCondLst>
                                    <p:cond delay="0"/>
                                  </p:stCondLst>
                                  <p:childTnLst>
                                    <p:animEffect transition="out" filter="wipe(right)">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9" grpId="1" animBg="1"/>
      <p:bldP spid="5" grpId="0" animBg="1"/>
      <p:bldP spid="5" grpId="1" animBg="1"/>
      <p:bldP spid="6" grpId="0" animBg="1"/>
      <p:bldP spid="6" grpId="1" animBg="1"/>
      <p:bldP spid="11" grpId="0" animBg="1"/>
      <p:bldP spid="11" grpId="1" animBg="1"/>
      <p:bldP spid="7" grpId="0" animBg="1"/>
      <p:bldP spid="7" grpId="1" animBg="1"/>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     THE 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0480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extLst>
      <p:ext uri="{BB962C8B-B14F-4D97-AF65-F5344CB8AC3E}">
        <p14:creationId xmlns:p14="http://schemas.microsoft.com/office/powerpoint/2010/main" val="126714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200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1752600"/>
            <a:ext cx="9144000" cy="5105400"/>
          </a:xfrm>
          <a:solidFill>
            <a:schemeClr val="tx1">
              <a:lumMod val="95000"/>
              <a:lumOff val="5000"/>
            </a:schemeClr>
          </a:solidFill>
        </p:spPr>
        <p:txBody>
          <a:bodyPr>
            <a:noAutofit/>
          </a:bodyPr>
          <a:lstStyle/>
          <a:p>
            <a:r>
              <a:rPr lang="en-US" sz="48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Jerusalem,  circa 30 ad                       </a:t>
            </a:r>
            <a: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a:r>
            <a:b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a:r>
            <a:b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a:r>
            <a:b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a:r>
            <a:br>
              <a:rPr lang="en-US" sz="32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br>
            <a:r>
              <a:rPr lang="en-US" sz="54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Luke</a:t>
            </a:r>
            <a:r>
              <a:rPr lang="en-US" sz="6600" b="1" dirty="0" smtClean="0">
                <a:solidFill>
                  <a:schemeClr val="bg1"/>
                </a:solidFill>
                <a:effectLst>
                  <a:outerShdw blurRad="38100" dist="38100" dir="2700000" algn="tl">
                    <a:srgbClr val="000000">
                      <a:alpha val="43137"/>
                    </a:srgbClr>
                  </a:outerShdw>
                </a:effectLst>
                <a:latin typeface="Narkisim" pitchFamily="34" charset="-79"/>
                <a:cs typeface="Narkisim" pitchFamily="34" charset="-79"/>
              </a:rPr>
              <a:t> 23. 33-56</a:t>
            </a:r>
            <a:endParaRPr lang="en-US" sz="6600" dirty="0">
              <a:solidFill>
                <a:schemeClr val="bg1"/>
              </a:solidFill>
              <a:effectLst>
                <a:outerShdw blurRad="38100" dist="38100" dir="2700000" algn="tl">
                  <a:srgbClr val="000000">
                    <a:alpha val="43137"/>
                  </a:srgbClr>
                </a:outerShdw>
              </a:effectLst>
              <a:latin typeface="Calibri Light" pitchFamily="34" charset="0"/>
              <a:cs typeface="Narkisim" pitchFamily="34" charset="-79"/>
            </a:endParaRPr>
          </a:p>
        </p:txBody>
      </p:sp>
      <p:sp>
        <p:nvSpPr>
          <p:cNvPr id="16" name="Rectangle 15"/>
          <p:cNvSpPr/>
          <p:nvPr/>
        </p:nvSpPr>
        <p:spPr>
          <a:xfrm rot="15862586">
            <a:off x="1245107" y="1041038"/>
            <a:ext cx="1597547" cy="130135"/>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21277435">
            <a:off x="1374931" y="517284"/>
            <a:ext cx="1288739" cy="131586"/>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16372992">
            <a:off x="3733889" y="1033580"/>
            <a:ext cx="1604294" cy="152368"/>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p:nvSpPr>
        <p:spPr>
          <a:xfrm rot="217954">
            <a:off x="3890567" y="574340"/>
            <a:ext cx="1296260" cy="123884"/>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rot="16599571">
            <a:off x="6194429" y="1078472"/>
            <a:ext cx="1523415" cy="133697"/>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p:nvSpPr>
        <p:spPr>
          <a:xfrm rot="181598">
            <a:off x="6327179" y="569831"/>
            <a:ext cx="1383503" cy="134234"/>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2307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200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5862586">
            <a:off x="1245107" y="1041038"/>
            <a:ext cx="1597547" cy="130135"/>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277435">
            <a:off x="1374931" y="517284"/>
            <a:ext cx="1288739" cy="131586"/>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6372992">
            <a:off x="3733889" y="1033580"/>
            <a:ext cx="1604294" cy="152368"/>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217954">
            <a:off x="3890567" y="574340"/>
            <a:ext cx="1296260" cy="123884"/>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6599571">
            <a:off x="6194429" y="1078472"/>
            <a:ext cx="1523415" cy="133697"/>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181598">
            <a:off x="6327179" y="569831"/>
            <a:ext cx="1383503" cy="134234"/>
          </a:xfrm>
          <a:prstGeom prst="rect">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752600"/>
            <a:ext cx="9144000" cy="5105400"/>
          </a:xfrm>
          <a:solidFill>
            <a:schemeClr val="tx1"/>
          </a:solidFill>
        </p:spPr>
        <p:txBody>
          <a:bodyPr>
            <a:noAutofit/>
          </a:bodyPr>
          <a:lstStyle/>
          <a:p>
            <a:pPr algn="l"/>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endParaRPr lang="en-US" sz="2500" dirty="0">
              <a:solidFill>
                <a:schemeClr val="bg1"/>
              </a:solidFill>
              <a:effectLst>
                <a:outerShdw blurRad="38100" dist="38100" dir="2700000" algn="tl">
                  <a:srgbClr val="000000">
                    <a:alpha val="43137"/>
                  </a:srgbClr>
                </a:outerShdw>
              </a:effectLst>
              <a:latin typeface="Calibri Light" pitchFamily="34" charset="0"/>
              <a:cs typeface="Narkisim" pitchFamily="34" charset="-79"/>
            </a:endParaRPr>
          </a:p>
        </p:txBody>
      </p:sp>
      <p:sp>
        <p:nvSpPr>
          <p:cNvPr id="10" name="Rectangle 9"/>
          <p:cNvSpPr/>
          <p:nvPr/>
        </p:nvSpPr>
        <p:spPr>
          <a:xfrm>
            <a:off x="685800" y="1981200"/>
            <a:ext cx="8458200" cy="3293209"/>
          </a:xfrm>
          <a:prstGeom prst="rect">
            <a:avLst/>
          </a:prstGeom>
        </p:spPr>
        <p:txBody>
          <a:bodyPr wrap="square">
            <a:spAutoFit/>
          </a:bodyPr>
          <a:lstStyle/>
          <a:p>
            <a:r>
              <a:rPr lang="en-US" sz="3200" dirty="0" smtClean="0">
                <a:solidFill>
                  <a:schemeClr val="bg1"/>
                </a:solidFill>
                <a:cs typeface="Arial" pitchFamily="34" charset="0"/>
              </a:rPr>
              <a:t>Jesus was not just dead, not just killed…</a:t>
            </a:r>
          </a:p>
          <a:p>
            <a:r>
              <a:rPr lang="en-US" sz="3200" dirty="0" smtClean="0">
                <a:solidFill>
                  <a:schemeClr val="bg1"/>
                </a:solidFill>
                <a:cs typeface="Arial" pitchFamily="34" charset="0"/>
              </a:rPr>
              <a:t>                      Jesus was crucified.</a:t>
            </a:r>
          </a:p>
          <a:p>
            <a:endParaRPr lang="en-US" sz="1200" b="1" dirty="0" smtClean="0">
              <a:solidFill>
                <a:schemeClr val="bg1"/>
              </a:solidFill>
              <a:cs typeface="Arial" pitchFamily="34" charset="0"/>
            </a:endParaRPr>
          </a:p>
          <a:p>
            <a:r>
              <a:rPr lang="en-US" sz="3200" b="1" dirty="0" smtClean="0">
                <a:solidFill>
                  <a:schemeClr val="bg1"/>
                </a:solidFill>
                <a:cs typeface="Arial" pitchFamily="34" charset="0"/>
              </a:rPr>
              <a:t>Beyond death &amp; torture :</a:t>
            </a:r>
          </a:p>
          <a:p>
            <a:r>
              <a:rPr lang="en-US" sz="3200" b="1" dirty="0" smtClean="0">
                <a:solidFill>
                  <a:schemeClr val="bg1"/>
                </a:solidFill>
                <a:cs typeface="Arial" pitchFamily="34" charset="0"/>
              </a:rPr>
              <a:t>what was the </a:t>
            </a:r>
            <a:r>
              <a:rPr lang="en-US" sz="3200" b="1" i="1" dirty="0" smtClean="0">
                <a:solidFill>
                  <a:schemeClr val="bg1"/>
                </a:solidFill>
                <a:cs typeface="Arial" pitchFamily="34" charset="0"/>
              </a:rPr>
              <a:t>purpose</a:t>
            </a:r>
            <a:r>
              <a:rPr lang="en-US" sz="3200" b="1" dirty="0" smtClean="0">
                <a:solidFill>
                  <a:schemeClr val="bg1"/>
                </a:solidFill>
                <a:cs typeface="Arial" pitchFamily="34" charset="0"/>
              </a:rPr>
              <a:t> of public crucifixion ?</a:t>
            </a:r>
          </a:p>
          <a:p>
            <a:r>
              <a:rPr lang="en-US" sz="3200" b="1" dirty="0" smtClean="0">
                <a:solidFill>
                  <a:schemeClr val="bg1"/>
                </a:solidFill>
                <a:cs typeface="Arial" pitchFamily="34" charset="0"/>
              </a:rPr>
              <a:t>	</a:t>
            </a:r>
          </a:p>
          <a:p>
            <a:r>
              <a:rPr lang="en-US" sz="3600" b="1" dirty="0" smtClean="0">
                <a:solidFill>
                  <a:srgbClr val="FFFF00"/>
                </a:solidFill>
                <a:cs typeface="Arial" pitchFamily="34" charset="0"/>
              </a:rPr>
              <a:t>		</a:t>
            </a:r>
            <a:endParaRPr lang="en-US" sz="3600" dirty="0"/>
          </a:p>
        </p:txBody>
      </p:sp>
      <p:sp>
        <p:nvSpPr>
          <p:cNvPr id="11" name="Rectangle 10"/>
          <p:cNvSpPr/>
          <p:nvPr/>
        </p:nvSpPr>
        <p:spPr>
          <a:xfrm>
            <a:off x="533400" y="4267200"/>
            <a:ext cx="8153400" cy="2431435"/>
          </a:xfrm>
          <a:prstGeom prst="rect">
            <a:avLst/>
          </a:prstGeom>
          <a:solidFill>
            <a:schemeClr val="tx1">
              <a:lumMod val="85000"/>
              <a:lumOff val="15000"/>
            </a:schemeClr>
          </a:solidFill>
          <a:effectLst>
            <a:softEdge rad="317500"/>
          </a:effectLst>
        </p:spPr>
        <p:txBody>
          <a:bodyPr wrap="square">
            <a:spAutoFit/>
          </a:bodyPr>
          <a:lstStyle/>
          <a:p>
            <a:pPr algn="ctr"/>
            <a:endParaRPr lang="en-US" sz="3600" b="1" dirty="0" smtClean="0">
              <a:solidFill>
                <a:schemeClr val="bg1"/>
              </a:solidFill>
              <a:cs typeface="Arial" pitchFamily="34" charset="0"/>
            </a:endParaRPr>
          </a:p>
          <a:p>
            <a:pPr algn="ctr"/>
            <a:r>
              <a:rPr lang="en-US" sz="4000" b="1" dirty="0" smtClean="0">
                <a:solidFill>
                  <a:schemeClr val="bg1"/>
                </a:solidFill>
                <a:cs typeface="Arial" pitchFamily="34" charset="0"/>
              </a:rPr>
              <a:t>degradation &amp; shame   </a:t>
            </a:r>
          </a:p>
          <a:p>
            <a:pPr algn="ctr"/>
            <a:r>
              <a:rPr lang="en-US" sz="4000" b="1" dirty="0" smtClean="0">
                <a:solidFill>
                  <a:schemeClr val="bg1"/>
                </a:solidFill>
                <a:cs typeface="Arial" pitchFamily="34" charset="0"/>
              </a:rPr>
              <a:t>horror &amp; intimidation</a:t>
            </a:r>
          </a:p>
          <a:p>
            <a:pPr algn="ct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92D050"/>
          </a:solidFill>
        </p:spPr>
        <p:txBody>
          <a:bodyPr>
            <a:normAutofit/>
          </a:bodyPr>
          <a:lstStyle/>
          <a:p>
            <a:pPr>
              <a:buNone/>
            </a:pPr>
            <a:endParaRPr lang="en-US" dirty="0" smtClean="0"/>
          </a:p>
          <a:p>
            <a:pPr>
              <a:buNone/>
            </a:pPr>
            <a:r>
              <a:rPr lang="en-US" dirty="0" smtClean="0"/>
              <a:t>   “</a:t>
            </a:r>
            <a:r>
              <a:rPr lang="en-US" b="1" dirty="0" smtClean="0"/>
              <a:t>Whenever we crucify the guilty, the most crowded roads are chosen, </a:t>
            </a:r>
            <a:r>
              <a:rPr lang="en-US" dirty="0" smtClean="0"/>
              <a:t>where most people can see and be moved by this fear. For penalties relate not so much to retribution, but to their exemplary effect.” –</a:t>
            </a:r>
            <a:r>
              <a:rPr lang="en-US" sz="2800" i="1" dirty="0" smtClean="0"/>
              <a:t> Quintilian  </a:t>
            </a:r>
            <a:r>
              <a:rPr lang="en-US" sz="1100" i="1" dirty="0" smtClean="0"/>
              <a:t>Decl. 274 (trans. From LCL 500)  -cited in Baker &amp; Green;  </a:t>
            </a:r>
            <a:r>
              <a:rPr lang="en-US" sz="1100" i="1" u="sng" dirty="0" smtClean="0"/>
              <a:t>Recovering the Scandal of the Cross </a:t>
            </a:r>
            <a:r>
              <a:rPr lang="en-US" sz="1100" i="1" dirty="0" smtClean="0"/>
              <a:t> </a:t>
            </a:r>
            <a:r>
              <a:rPr lang="en-US" sz="1100" i="1" dirty="0" err="1" smtClean="0"/>
              <a:t>IVPress</a:t>
            </a:r>
            <a:r>
              <a:rPr lang="en-US" sz="1100" i="1" dirty="0" smtClean="0"/>
              <a:t>  2000</a:t>
            </a:r>
          </a:p>
          <a:p>
            <a:pPr>
              <a:buNone/>
            </a:pPr>
            <a:endParaRPr lang="en-US" sz="1100" i="1" dirty="0" smtClean="0"/>
          </a:p>
          <a:p>
            <a:endParaRPr lang="en-US" sz="1400" i="1" dirty="0" smtClean="0"/>
          </a:p>
          <a:p>
            <a:pPr>
              <a:buNone/>
            </a:pPr>
            <a:r>
              <a:rPr lang="en-US" b="1" i="1" dirty="0" smtClean="0">
                <a:solidFill>
                  <a:srgbClr val="C00000"/>
                </a:solidFill>
              </a:rPr>
              <a:t>    </a:t>
            </a:r>
            <a:r>
              <a:rPr lang="en-US" dirty="0" smtClean="0"/>
              <a:t>“the executioner… and </a:t>
            </a:r>
            <a:r>
              <a:rPr lang="en-US" b="1" dirty="0" smtClean="0"/>
              <a:t>the very word ‘cross,’ </a:t>
            </a:r>
            <a:r>
              <a:rPr lang="en-US" dirty="0" smtClean="0"/>
              <a:t>let them all </a:t>
            </a:r>
            <a:r>
              <a:rPr lang="en-US" b="1" dirty="0" smtClean="0"/>
              <a:t>be far removed </a:t>
            </a:r>
            <a:r>
              <a:rPr lang="en-US" dirty="0" smtClean="0"/>
              <a:t>from not only the bodies of Roman citizens but </a:t>
            </a:r>
            <a:r>
              <a:rPr lang="en-US" b="1" dirty="0" smtClean="0"/>
              <a:t>even from their thoughts</a:t>
            </a:r>
            <a:r>
              <a:rPr lang="en-US" dirty="0" smtClean="0"/>
              <a:t>, their eyes, and their ears… the mere mention of them are unworthy of a Roman citizen and a free man.” -</a:t>
            </a:r>
            <a:r>
              <a:rPr lang="en-US" sz="2800" i="1" dirty="0" smtClean="0"/>
              <a:t>Cicero</a:t>
            </a:r>
            <a:r>
              <a:rPr lang="en-US" sz="2400" i="1" dirty="0" smtClean="0"/>
              <a:t> </a:t>
            </a:r>
            <a:r>
              <a:rPr lang="it-IT" sz="2400" dirty="0" smtClean="0"/>
              <a:t>,  </a:t>
            </a:r>
            <a:r>
              <a:rPr lang="it-IT" sz="2400" i="1" dirty="0" smtClean="0"/>
              <a:t>pro Rabirio Perd. 16                               </a:t>
            </a:r>
            <a:r>
              <a:rPr lang="en-US" sz="1200" i="1" dirty="0" smtClean="0"/>
              <a:t>perseus.uchicago.edu/</a:t>
            </a:r>
            <a:r>
              <a:rPr lang="en-US" sz="1200" i="1" dirty="0" err="1" smtClean="0"/>
              <a:t>perseuscgi</a:t>
            </a:r>
            <a:r>
              <a:rPr lang="en-US" sz="1200" i="1" dirty="0" smtClean="0"/>
              <a:t>/citequery3.pl?dbname=</a:t>
            </a:r>
            <a:r>
              <a:rPr lang="en-US" sz="1200" i="1" dirty="0" err="1" smtClean="0"/>
              <a:t>PerseusLatinTexts&amp;getid</a:t>
            </a:r>
            <a:r>
              <a:rPr lang="en-US" sz="1200" i="1" dirty="0" smtClean="0"/>
              <a:t>=1&amp;query=Cic.%20Rab.%20Perd.%2019</a:t>
            </a:r>
          </a:p>
        </p:txBody>
      </p:sp>
      <p:sp>
        <p:nvSpPr>
          <p:cNvPr id="5" name="Title 4"/>
          <p:cNvSpPr>
            <a:spLocks noGrp="1"/>
          </p:cNvSpPr>
          <p:nvPr>
            <p:ph type="title"/>
          </p:nvPr>
        </p:nvSpPr>
        <p:spPr>
          <a:xfrm>
            <a:off x="0" y="0"/>
            <a:ext cx="9144000" cy="609600"/>
          </a:xfrm>
          <a:solidFill>
            <a:schemeClr val="tx1"/>
          </a:solidFill>
        </p:spPr>
        <p:txBody>
          <a:bodyPr>
            <a:noAutofit/>
          </a:bodyPr>
          <a:lstStyle/>
          <a:p>
            <a:pPr algn="l"/>
            <a:r>
              <a:rPr lang="en-US" sz="4000" dirty="0" smtClean="0">
                <a:solidFill>
                  <a:schemeClr val="bg1"/>
                </a:solidFill>
                <a:latin typeface="Narkisim" pitchFamily="34" charset="-79"/>
                <a:cs typeface="Narkisim" pitchFamily="34" charset="-79"/>
              </a:rPr>
              <a:t>crucifixion &amp; roman subjects </a:t>
            </a:r>
            <a:endParaRPr lang="en-US" sz="4000" dirty="0">
              <a:solidFill>
                <a:schemeClr val="bg1"/>
              </a:solidFill>
              <a:latin typeface="Narkisim" pitchFamily="34" charset="-79"/>
              <a:cs typeface="Narkisim" pitchFamily="34" charset="-79"/>
            </a:endParaRPr>
          </a:p>
        </p:txBody>
      </p:sp>
      <p:sp>
        <p:nvSpPr>
          <p:cNvPr id="7" name="Title 4"/>
          <p:cNvSpPr txBox="1">
            <a:spLocks/>
          </p:cNvSpPr>
          <p:nvPr/>
        </p:nvSpPr>
        <p:spPr>
          <a:xfrm>
            <a:off x="0" y="3048000"/>
            <a:ext cx="9144000" cy="609600"/>
          </a:xfrm>
          <a:prstGeom prst="rect">
            <a:avLst/>
          </a:prstGeom>
          <a:solidFill>
            <a:schemeClr val="tx1"/>
          </a:solidFill>
        </p:spPr>
        <p:txBody>
          <a:bodyPr vert="horz" lIns="91440" tIns="45720" rIns="91440" bIns="45720" rtlCol="0" anchor="ctr">
            <a:normAutofit fontScale="8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bg1"/>
                </a:solidFill>
                <a:effectLst/>
                <a:uLnTx/>
                <a:uFillTx/>
                <a:latin typeface="Narkisim" pitchFamily="34" charset="-79"/>
                <a:ea typeface="+mj-ea"/>
                <a:cs typeface="Narkisim" pitchFamily="34" charset="-79"/>
              </a:rPr>
              <a:t>crucifixion &amp; roman citizens</a:t>
            </a:r>
            <a:endParaRPr kumimoji="0" lang="en-US" sz="4800" b="0" i="0" u="none" strike="noStrike" kern="1200" cap="none" spc="0" normalizeH="0" baseline="0" noProof="0" dirty="0">
              <a:ln>
                <a:noFill/>
              </a:ln>
              <a:solidFill>
                <a:schemeClr val="bg1"/>
              </a:solidFill>
              <a:effectLst/>
              <a:uLnTx/>
              <a:uFillTx/>
              <a:latin typeface="Narkisim" pitchFamily="34" charset="-79"/>
              <a:ea typeface="+mj-ea"/>
              <a:cs typeface="Narkisim" pitchFamily="34" charset="-79"/>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lumMod val="75000"/>
              <a:lumOff val="25000"/>
            </a:schemeClr>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pic>
        <p:nvPicPr>
          <p:cNvPr id="8" name="Picture 6" descr="http://upload.wikimedia.org/wikipedia/commons/a/ab/Alexorig.jpg"/>
          <p:cNvPicPr>
            <a:picLocks noChangeAspect="1" noChangeArrowheads="1"/>
          </p:cNvPicPr>
          <p:nvPr/>
        </p:nvPicPr>
        <p:blipFill>
          <a:blip r:embed="rId2" cstate="print">
            <a:duotone>
              <a:prstClr val="black"/>
              <a:srgbClr val="D9C3A5">
                <a:tint val="50000"/>
                <a:satMod val="180000"/>
              </a:srgbClr>
            </a:duotone>
            <a:lum bright="-7000" contrast="55000"/>
          </a:blip>
          <a:srcRect/>
          <a:stretch>
            <a:fillRect/>
          </a:stretch>
        </p:blipFill>
        <p:spPr bwMode="auto">
          <a:xfrm>
            <a:off x="0" y="0"/>
            <a:ext cx="4924975" cy="5624972"/>
          </a:xfrm>
          <a:prstGeom prst="rect">
            <a:avLst/>
          </a:prstGeom>
          <a:noFill/>
        </p:spPr>
      </p:pic>
      <p:sp>
        <p:nvSpPr>
          <p:cNvPr id="9" name="Rectangle 8"/>
          <p:cNvSpPr/>
          <p:nvPr/>
        </p:nvSpPr>
        <p:spPr>
          <a:xfrm>
            <a:off x="4876800" y="2133600"/>
            <a:ext cx="4267200" cy="3048000"/>
          </a:xfrm>
          <a:prstGeom prst="rect">
            <a:avLst/>
          </a:pr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Century Gothic" pitchFamily="34" charset="0"/>
              </a:rPr>
              <a:t>	ΑΛΕ</a:t>
            </a:r>
          </a:p>
          <a:p>
            <a:r>
              <a:rPr lang="en-US" sz="2800" dirty="0" smtClean="0">
                <a:solidFill>
                  <a:schemeClr val="tx1"/>
                </a:solidFill>
                <a:latin typeface="Century Gothic" pitchFamily="34" charset="0"/>
              </a:rPr>
              <a:t>	 </a:t>
            </a:r>
            <a:r>
              <a:rPr lang="en-US" sz="4000" dirty="0" smtClean="0">
                <a:solidFill>
                  <a:schemeClr val="tx1"/>
                </a:solidFill>
                <a:latin typeface="Century Gothic" pitchFamily="34" charset="0"/>
              </a:rPr>
              <a:t>ΞΑΜΕΝΟS </a:t>
            </a:r>
          </a:p>
          <a:p>
            <a:r>
              <a:rPr lang="en-US" sz="4400" spc="600" dirty="0" smtClean="0">
                <a:solidFill>
                  <a:schemeClr val="tx1"/>
                </a:solidFill>
                <a:latin typeface="Century Gothic" pitchFamily="34" charset="0"/>
              </a:rPr>
              <a:t>	CΕΒΕΤΕ 	</a:t>
            </a:r>
            <a:r>
              <a:rPr lang="el-GR" sz="4400" spc="600" dirty="0" smtClean="0">
                <a:solidFill>
                  <a:schemeClr val="tx1"/>
                </a:solidFill>
                <a:latin typeface="Century Gothic" pitchFamily="34" charset="0"/>
              </a:rPr>
              <a:t>Θ</a:t>
            </a:r>
            <a:r>
              <a:rPr lang="en-US" sz="4400" spc="600" dirty="0" smtClean="0">
                <a:solidFill>
                  <a:schemeClr val="tx1"/>
                </a:solidFill>
                <a:latin typeface="Century Gothic" pitchFamily="34" charset="0"/>
              </a:rPr>
              <a:t>ΕΟΝ</a:t>
            </a:r>
            <a:endParaRPr lang="en-US" sz="4400" spc="600" dirty="0">
              <a:solidFill>
                <a:schemeClr val="tx1"/>
              </a:solidFill>
              <a:latin typeface="Century Gothic" pitchFamily="34" charset="0"/>
            </a:endParaRPr>
          </a:p>
        </p:txBody>
      </p:sp>
      <p:sp>
        <p:nvSpPr>
          <p:cNvPr id="11" name="Rectangle 10"/>
          <p:cNvSpPr/>
          <p:nvPr/>
        </p:nvSpPr>
        <p:spPr>
          <a:xfrm>
            <a:off x="0" y="5486400"/>
            <a:ext cx="9144000" cy="137160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smtClean="0">
                <a:latin typeface="Century Gothic" pitchFamily="34" charset="0"/>
                <a:cs typeface="Arial" pitchFamily="34" charset="0"/>
              </a:rPr>
              <a:t>“ALEXAMENOS WORSHIP(S) </a:t>
            </a:r>
            <a:r>
              <a:rPr lang="en-US" sz="3600" i="1" dirty="0" smtClean="0">
                <a:latin typeface="Century Gothic" pitchFamily="34" charset="0"/>
                <a:cs typeface="Arial" pitchFamily="34" charset="0"/>
              </a:rPr>
              <a:t>HIS </a:t>
            </a:r>
            <a:r>
              <a:rPr lang="en-US" sz="3600" dirty="0" smtClean="0">
                <a:latin typeface="Century Gothic" pitchFamily="34" charset="0"/>
                <a:cs typeface="Arial" pitchFamily="34" charset="0"/>
              </a:rPr>
              <a:t>GOD”</a:t>
            </a:r>
          </a:p>
          <a:p>
            <a:r>
              <a:rPr lang="en-US" sz="3200" dirty="0" smtClean="0">
                <a:latin typeface="Century Gothic" pitchFamily="34" charset="0"/>
                <a:cs typeface="Arial" pitchFamily="34" charset="0"/>
              </a:rPr>
              <a:t> </a:t>
            </a:r>
            <a:r>
              <a:rPr lang="en-US" sz="3200" i="1" dirty="0" err="1" smtClean="0">
                <a:solidFill>
                  <a:schemeClr val="bg1">
                    <a:lumMod val="75000"/>
                  </a:schemeClr>
                </a:solidFill>
                <a:latin typeface="Century Gothic" pitchFamily="34" charset="0"/>
                <a:cs typeface="Arial" pitchFamily="34" charset="0"/>
              </a:rPr>
              <a:t>alexamenos</a:t>
            </a:r>
            <a:r>
              <a:rPr lang="en-US" sz="3200" i="1" dirty="0" smtClean="0">
                <a:solidFill>
                  <a:schemeClr val="bg1">
                    <a:lumMod val="75000"/>
                  </a:schemeClr>
                </a:solidFill>
                <a:latin typeface="Century Gothic" pitchFamily="34" charset="0"/>
                <a:cs typeface="Arial" pitchFamily="34" charset="0"/>
              </a:rPr>
              <a:t> graffito                 </a:t>
            </a:r>
            <a:r>
              <a:rPr lang="en-US" sz="1400" i="1" dirty="0" smtClean="0">
                <a:solidFill>
                  <a:schemeClr val="bg1">
                    <a:lumMod val="75000"/>
                  </a:schemeClr>
                </a:solidFill>
                <a:latin typeface="Century Gothic" pitchFamily="34" charset="0"/>
                <a:cs typeface="Arial" pitchFamily="34" charset="0"/>
              </a:rPr>
              <a:t>public domain image; </a:t>
            </a:r>
            <a:r>
              <a:rPr lang="en-US" sz="1400" i="1" dirty="0" err="1" smtClean="0">
                <a:solidFill>
                  <a:schemeClr val="bg1">
                    <a:lumMod val="75000"/>
                  </a:schemeClr>
                </a:solidFill>
                <a:latin typeface="Century Gothic" pitchFamily="34" charset="0"/>
                <a:cs typeface="Arial" pitchFamily="34" charset="0"/>
              </a:rPr>
              <a:t>wikipedia</a:t>
            </a:r>
            <a:endParaRPr lang="en-US" sz="1400" i="1" dirty="0">
              <a:solidFill>
                <a:schemeClr val="bg1">
                  <a:lumMod val="75000"/>
                </a:schemeClr>
              </a:solidFill>
              <a:latin typeface="Century Gothic" pitchFamily="34" charset="0"/>
              <a:cs typeface="Arial" pitchFamily="34" charset="0"/>
            </a:endParaRPr>
          </a:p>
        </p:txBody>
      </p:sp>
      <p:pic>
        <p:nvPicPr>
          <p:cNvPr id="13" name="Picture 4"/>
          <p:cNvPicPr>
            <a:picLocks noChangeAspect="1" noChangeArrowheads="1"/>
          </p:cNvPicPr>
          <p:nvPr/>
        </p:nvPicPr>
        <p:blipFill>
          <a:blip r:embed="rId3" cstate="print">
            <a:lum bright="20000" contrast="30000"/>
          </a:blip>
          <a:srcRect/>
          <a:stretch>
            <a:fillRect/>
          </a:stretch>
        </p:blipFill>
        <p:spPr bwMode="auto">
          <a:xfrm>
            <a:off x="0" y="0"/>
            <a:ext cx="4914900" cy="5486400"/>
          </a:xfrm>
          <a:prstGeom prst="rect">
            <a:avLst/>
          </a:prstGeom>
          <a:noFill/>
          <a:ln w="9525">
            <a:noFill/>
            <a:miter lim="800000"/>
            <a:headEnd/>
            <a:tailEnd/>
          </a:ln>
        </p:spPr>
      </p:pic>
      <p:sp>
        <p:nvSpPr>
          <p:cNvPr id="10" name="Rounded Rectangle 9"/>
          <p:cNvSpPr/>
          <p:nvPr/>
        </p:nvSpPr>
        <p:spPr>
          <a:xfrm>
            <a:off x="4191000" y="76200"/>
            <a:ext cx="4876800" cy="2209800"/>
          </a:xfrm>
          <a:prstGeom prst="roundRect">
            <a:avLst>
              <a:gd name="adj" fmla="val 10031"/>
            </a:avLst>
          </a:prstGeom>
          <a:effectLst>
            <a:outerShdw blurRad="368300" dist="266700" dir="8100000" algn="tr" rotWithShape="0">
              <a:prstClr val="black">
                <a:alpha val="97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Narrow" pitchFamily="34" charset="0"/>
              </a:rPr>
              <a:t> “we preach Christ crucified, </a:t>
            </a:r>
          </a:p>
          <a:p>
            <a:pPr algn="ctr"/>
            <a:r>
              <a:rPr lang="en-US" sz="3200" b="1" dirty="0" smtClean="0">
                <a:solidFill>
                  <a:schemeClr val="tx1"/>
                </a:solidFill>
                <a:latin typeface="Arial Narrow" pitchFamily="34" charset="0"/>
              </a:rPr>
              <a:t>to Jews a stumbling block            and to Gentiles foolishness”</a:t>
            </a:r>
          </a:p>
          <a:p>
            <a:pPr algn="ctr"/>
            <a:r>
              <a:rPr lang="en-US" sz="3200" b="1" dirty="0" smtClean="0">
                <a:solidFill>
                  <a:schemeClr val="tx1"/>
                </a:solidFill>
                <a:latin typeface="Arial Narrow" pitchFamily="34" charset="0"/>
              </a:rPr>
              <a:t>1 Cor. 1.23</a:t>
            </a:r>
            <a:r>
              <a:rPr lang="en-US" sz="3000" b="1" dirty="0" smtClean="0">
                <a:solidFill>
                  <a:schemeClr val="tx1"/>
                </a:solidFill>
                <a:latin typeface="Arial Narrow" pitchFamily="34" charset="0"/>
              </a:rPr>
              <a:t> </a:t>
            </a:r>
            <a:r>
              <a:rPr lang="en-US" sz="1600" b="1" dirty="0" smtClean="0">
                <a:solidFill>
                  <a:schemeClr val="tx1"/>
                </a:solidFill>
                <a:latin typeface="Arial Narrow" pitchFamily="34" charset="0"/>
              </a:rPr>
              <a:t>NASB</a:t>
            </a:r>
            <a:endParaRPr lang="en-US" sz="1600" b="1" dirty="0">
              <a:solidFill>
                <a:schemeClr val="tx1"/>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58000"/>
          </a:xfrm>
          <a:prstGeom prst="rect">
            <a:avLst/>
          </a:prstGeom>
          <a:solidFill>
            <a:schemeClr val="tx1"/>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3600" dirty="0" smtClean="0">
                <a:solidFill>
                  <a:schemeClr val="bg1"/>
                </a:solidFill>
                <a:latin typeface="+mn-lt"/>
                <a:cs typeface="Narkisim" pitchFamily="34" charset="-79"/>
              </a:rPr>
              <a:t/>
            </a:r>
            <a:br>
              <a:rPr lang="en-US" sz="3600" dirty="0" smtClean="0">
                <a:solidFill>
                  <a:schemeClr val="bg1"/>
                </a:solidFill>
                <a:latin typeface="+mn-lt"/>
                <a:cs typeface="Narkisim" pitchFamily="34" charset="-79"/>
              </a:rPr>
            </a:br>
            <a:r>
              <a:rPr lang="en-US" sz="3600" dirty="0" smtClean="0">
                <a:solidFill>
                  <a:schemeClr val="bg1"/>
                </a:solidFill>
                <a:latin typeface="+mn-lt"/>
                <a:cs typeface="Narkisim" pitchFamily="34" charset="-79"/>
              </a:rPr>
              <a:t/>
            </a:r>
            <a:br>
              <a:rPr lang="en-US" sz="3600" dirty="0" smtClean="0">
                <a:solidFill>
                  <a:schemeClr val="bg1"/>
                </a:solidFill>
                <a:latin typeface="+mn-lt"/>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4000" dirty="0" smtClean="0">
                <a:solidFill>
                  <a:schemeClr val="bg1"/>
                </a:solidFill>
                <a:latin typeface="Narkisim" pitchFamily="34" charset="-79"/>
                <a:cs typeface="Narkisim" pitchFamily="34" charset="-79"/>
              </a:rPr>
              <a:t>			</a:t>
            </a:r>
            <a:endParaRPr lang="en-US" sz="3600" dirty="0">
              <a:solidFill>
                <a:srgbClr val="FFFF00"/>
              </a:solidFill>
              <a:latin typeface="Narkisim" pitchFamily="34" charset="-79"/>
              <a:cs typeface="Narkisim" pitchFamily="34" charset="-79"/>
            </a:endParaRPr>
          </a:p>
        </p:txBody>
      </p:sp>
      <p:sp>
        <p:nvSpPr>
          <p:cNvPr id="2" name="Title 1"/>
          <p:cNvSpPr>
            <a:spLocks noGrp="1"/>
          </p:cNvSpPr>
          <p:nvPr>
            <p:ph type="title"/>
          </p:nvPr>
        </p:nvSpPr>
        <p:spPr>
          <a:xfrm>
            <a:off x="0" y="23648"/>
            <a:ext cx="5562600" cy="6858000"/>
          </a:xfrm>
          <a:solidFill>
            <a:schemeClr val="tx1"/>
          </a:solidFill>
        </p:spPr>
        <p:txBody>
          <a:bodyPr>
            <a:normAutofit fontScale="90000"/>
          </a:bodyPr>
          <a:lstStyle/>
          <a:p>
            <a:pPr algn="l"/>
            <a:r>
              <a:rPr lang="en-US" sz="5300" dirty="0" smtClean="0">
                <a:solidFill>
                  <a:srgbClr val="FFFF00"/>
                </a:solidFill>
                <a:latin typeface="Narkisim" pitchFamily="34" charset="-79"/>
                <a:cs typeface="Narkisim" pitchFamily="34" charset="-79"/>
              </a:rPr>
              <a:t>Lk.23:55-56</a:t>
            </a:r>
            <a:r>
              <a:rPr lang="en-US" sz="4000" dirty="0" smtClean="0">
                <a:solidFill>
                  <a:schemeClr val="bg1"/>
                </a:solidFill>
                <a:latin typeface="Narkisim" pitchFamily="34" charset="-79"/>
                <a:cs typeface="Narkisim" pitchFamily="34" charset="-79"/>
              </a:rPr>
              <a:t/>
            </a:r>
            <a:br>
              <a:rPr lang="en-US" sz="4000" dirty="0" smtClean="0">
                <a:solidFill>
                  <a:schemeClr val="bg1"/>
                </a:solidFill>
                <a:latin typeface="Narkisim" pitchFamily="34" charset="-79"/>
                <a:cs typeface="Narkisim" pitchFamily="34" charset="-79"/>
              </a:rPr>
            </a:br>
            <a:r>
              <a:rPr lang="en-US" sz="3600" dirty="0" smtClean="0">
                <a:solidFill>
                  <a:schemeClr val="bg1"/>
                </a:solidFill>
                <a:latin typeface="+mn-lt"/>
                <a:cs typeface="Narkisim" pitchFamily="34" charset="-79"/>
              </a:rPr>
              <a:t>“the women… beheld the tomb, and how his body was laid. And they returned, and prepared spices and ointments. </a:t>
            </a:r>
            <a:br>
              <a:rPr lang="en-US" sz="3600" dirty="0" smtClean="0">
                <a:solidFill>
                  <a:schemeClr val="bg1"/>
                </a:solidFill>
                <a:latin typeface="+mn-lt"/>
                <a:cs typeface="Narkisim" pitchFamily="34" charset="-79"/>
              </a:rPr>
            </a:br>
            <a:r>
              <a:rPr lang="en-US" sz="3600" dirty="0" smtClean="0">
                <a:solidFill>
                  <a:schemeClr val="bg1"/>
                </a:solidFill>
                <a:latin typeface="+mn-lt"/>
                <a:cs typeface="Narkisim" pitchFamily="34" charset="-79"/>
              </a:rPr>
              <a:t>And on the </a:t>
            </a:r>
            <a:r>
              <a:rPr lang="en-US" sz="3600" dirty="0" err="1" smtClean="0">
                <a:solidFill>
                  <a:schemeClr val="bg1"/>
                </a:solidFill>
                <a:latin typeface="+mn-lt"/>
                <a:cs typeface="Narkisim" pitchFamily="34" charset="-79"/>
              </a:rPr>
              <a:t>sabbath</a:t>
            </a:r>
            <a:r>
              <a:rPr lang="en-US" sz="3600" dirty="0" smtClean="0">
                <a:solidFill>
                  <a:schemeClr val="bg1"/>
                </a:solidFill>
                <a:latin typeface="+mn-lt"/>
                <a:cs typeface="Narkisim" pitchFamily="34" charset="-79"/>
              </a:rPr>
              <a:t>, </a:t>
            </a:r>
            <a:br>
              <a:rPr lang="en-US" sz="3600" dirty="0" smtClean="0">
                <a:solidFill>
                  <a:schemeClr val="bg1"/>
                </a:solidFill>
                <a:latin typeface="+mn-lt"/>
                <a:cs typeface="Narkisim" pitchFamily="34" charset="-79"/>
              </a:rPr>
            </a:br>
            <a:r>
              <a:rPr lang="en-US" sz="3600" dirty="0" smtClean="0">
                <a:solidFill>
                  <a:schemeClr val="bg1"/>
                </a:solidFill>
                <a:latin typeface="+mn-lt"/>
                <a:cs typeface="Narkisim" pitchFamily="34" charset="-79"/>
              </a:rPr>
              <a:t>they rested according to the commandment. </a:t>
            </a:r>
            <a:br>
              <a:rPr lang="en-US" sz="3600" dirty="0" smtClean="0">
                <a:solidFill>
                  <a:schemeClr val="bg1"/>
                </a:solidFill>
                <a:latin typeface="+mn-lt"/>
                <a:cs typeface="Narkisim" pitchFamily="34" charset="-79"/>
              </a:rPr>
            </a:br>
            <a:r>
              <a:rPr lang="en-US" sz="3600" dirty="0" smtClean="0">
                <a:solidFill>
                  <a:schemeClr val="bg1"/>
                </a:solidFill>
                <a:latin typeface="+mn-lt"/>
                <a:cs typeface="Narkisim" pitchFamily="34" charset="-79"/>
              </a:rPr>
              <a:t>But on the first day of the week, at early dawn, they came unto the tomb, bringing the spices which they had prepared…”</a:t>
            </a:r>
            <a:endParaRPr lang="en-US" sz="3600" dirty="0">
              <a:solidFill>
                <a:srgbClr val="FFFF00"/>
              </a:solidFill>
              <a:latin typeface="Narkisim" pitchFamily="34" charset="-79"/>
              <a:cs typeface="Narkisim" pitchFamily="34" charset="-79"/>
            </a:endParaRPr>
          </a:p>
        </p:txBody>
      </p:sp>
      <p:sp>
        <p:nvSpPr>
          <p:cNvPr id="4" name="Oval 3"/>
          <p:cNvSpPr/>
          <p:nvPr/>
        </p:nvSpPr>
        <p:spPr>
          <a:xfrm>
            <a:off x="4572000" y="1143000"/>
            <a:ext cx="4191000" cy="4267200"/>
          </a:xfrm>
          <a:prstGeom prst="ellipse">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a:t>if </a:t>
            </a:r>
            <a:r>
              <a:rPr lang="en-US" sz="4000" b="1" dirty="0" smtClean="0"/>
              <a:t>they</a:t>
            </a:r>
          </a:p>
          <a:p>
            <a:pPr algn="ctr"/>
            <a:r>
              <a:rPr lang="en-US" sz="4000" b="1" dirty="0" smtClean="0"/>
              <a:t>had </a:t>
            </a:r>
            <a:r>
              <a:rPr lang="en-US" sz="4000" b="1" dirty="0"/>
              <a:t>found</a:t>
            </a:r>
            <a:br>
              <a:rPr lang="en-US" sz="4000" b="1" dirty="0"/>
            </a:br>
            <a:r>
              <a:rPr lang="en-US" sz="4000" b="1" dirty="0"/>
              <a:t>what they expected</a:t>
            </a:r>
            <a:br>
              <a:rPr lang="en-US" sz="4000" b="1" dirty="0"/>
            </a:br>
            <a:r>
              <a:rPr lang="en-US" sz="4000" b="1" dirty="0"/>
              <a:t>to find …</a:t>
            </a:r>
          </a:p>
        </p:txBody>
      </p:sp>
    </p:spTree>
    <p:extLst>
      <p:ext uri="{BB962C8B-B14F-4D97-AF65-F5344CB8AC3E}">
        <p14:creationId xmlns:p14="http://schemas.microsoft.com/office/powerpoint/2010/main" val="266486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endParaRPr lang="en-US" dirty="0"/>
          </a:p>
        </p:txBody>
      </p:sp>
      <p:sp>
        <p:nvSpPr>
          <p:cNvPr id="3" name="Content Placeholder 2"/>
          <p:cNvSpPr>
            <a:spLocks noGrp="1"/>
          </p:cNvSpPr>
          <p:nvPr>
            <p:ph sz="half" idx="1"/>
          </p:nvPr>
        </p:nvSpPr>
        <p:spPr>
          <a:xfrm>
            <a:off x="0" y="0"/>
            <a:ext cx="9144000" cy="6858000"/>
          </a:xfrm>
          <a:noFill/>
        </p:spPr>
        <p:txBody>
          <a:bodyPr>
            <a:normAutofit/>
          </a:bodyPr>
          <a:lstStyle/>
          <a:p>
            <a:r>
              <a:rPr lang="en-US" dirty="0" smtClean="0">
                <a:solidFill>
                  <a:schemeClr val="bg1"/>
                </a:solidFill>
              </a:rPr>
              <a:t>They would have anointed a corpse</a:t>
            </a:r>
          </a:p>
          <a:p>
            <a:r>
              <a:rPr lang="en-US" dirty="0" smtClean="0">
                <a:solidFill>
                  <a:schemeClr val="bg1"/>
                </a:solidFill>
              </a:rPr>
              <a:t>Peter and John would not have run to see the empty tomb</a:t>
            </a:r>
          </a:p>
          <a:p>
            <a:r>
              <a:rPr lang="en-US" dirty="0" smtClean="0">
                <a:solidFill>
                  <a:schemeClr val="bg1"/>
                </a:solidFill>
              </a:rPr>
              <a:t>The body would have decayed to dust</a:t>
            </a:r>
          </a:p>
          <a:p>
            <a:r>
              <a:rPr lang="en-US" dirty="0" smtClean="0">
                <a:solidFill>
                  <a:schemeClr val="bg1"/>
                </a:solidFill>
              </a:rPr>
              <a:t>You would never have heard of Jesus of Nazareth</a:t>
            </a:r>
          </a:p>
          <a:p>
            <a:r>
              <a:rPr lang="en-US" dirty="0" smtClean="0">
                <a:solidFill>
                  <a:schemeClr val="bg1"/>
                </a:solidFill>
              </a:rPr>
              <a:t>You would not be a Christian</a:t>
            </a:r>
          </a:p>
          <a:p>
            <a:r>
              <a:rPr lang="en-US" dirty="0" smtClean="0">
                <a:solidFill>
                  <a:schemeClr val="bg1"/>
                </a:solidFill>
              </a:rPr>
              <a:t>You would not be here today</a:t>
            </a:r>
          </a:p>
          <a:p>
            <a:r>
              <a:rPr lang="en-US" dirty="0" smtClean="0">
                <a:solidFill>
                  <a:schemeClr val="bg1"/>
                </a:solidFill>
              </a:rPr>
              <a:t>Sunday would not be a day of worship</a:t>
            </a:r>
          </a:p>
          <a:p>
            <a:r>
              <a:rPr lang="en-US" dirty="0" smtClean="0">
                <a:solidFill>
                  <a:schemeClr val="bg1"/>
                </a:solidFill>
              </a:rPr>
              <a:t>You would never have known anyone named Peter </a:t>
            </a:r>
          </a:p>
          <a:p>
            <a:r>
              <a:rPr lang="en-US" dirty="0" smtClean="0">
                <a:solidFill>
                  <a:schemeClr val="bg1"/>
                </a:solidFill>
              </a:rPr>
              <a:t>The first book ever printed would not have been printed</a:t>
            </a:r>
          </a:p>
          <a:p>
            <a:r>
              <a:rPr lang="en-US" dirty="0" smtClean="0">
                <a:solidFill>
                  <a:schemeClr val="bg1"/>
                </a:solidFill>
              </a:rPr>
              <a:t>The best selling book of all time would never have existed</a:t>
            </a:r>
          </a:p>
          <a:p>
            <a:r>
              <a:rPr lang="en-US" dirty="0" smtClean="0">
                <a:solidFill>
                  <a:schemeClr val="bg1"/>
                </a:solidFill>
              </a:rPr>
              <a:t>The pilgrims would not have sailed on the Mayflower</a:t>
            </a:r>
          </a:p>
          <a:p>
            <a:r>
              <a:rPr lang="en-US" dirty="0" smtClean="0">
                <a:solidFill>
                  <a:schemeClr val="bg1"/>
                </a:solidFill>
              </a:rPr>
              <a:t>The coins in you pocket would not bear their dates</a:t>
            </a:r>
          </a:p>
          <a:p>
            <a:r>
              <a:rPr lang="en-US" dirty="0" smtClean="0">
                <a:solidFill>
                  <a:schemeClr val="bg1"/>
                </a:solidFill>
              </a:rPr>
              <a:t>If your p / gr-p / etc. met at church, you would not exist</a:t>
            </a:r>
            <a:endParaRPr lang="en-US" dirty="0">
              <a:solidFill>
                <a:schemeClr val="bg1"/>
              </a:solidFill>
            </a:endParaRPr>
          </a:p>
        </p:txBody>
      </p:sp>
    </p:spTree>
    <p:extLst>
      <p:ext uri="{BB962C8B-B14F-4D97-AF65-F5344CB8AC3E}">
        <p14:creationId xmlns:p14="http://schemas.microsoft.com/office/powerpoint/2010/main" val="26644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up)">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up)">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up)">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up)">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a:solidFill>
                  <a:schemeClr val="bg1"/>
                </a:solidFill>
                <a:latin typeface="Calibri" panose="020F0502020204030204" pitchFamily="34" charset="0"/>
                <a:cs typeface="Narkisim" pitchFamily="34" charset="-79"/>
              </a:rPr>
              <a:t>cf. Acts </a:t>
            </a:r>
            <a:r>
              <a:rPr lang="en-US" dirty="0" smtClean="0">
                <a:solidFill>
                  <a:schemeClr val="bg1"/>
                </a:solidFill>
                <a:latin typeface="Calibri" panose="020F0502020204030204" pitchFamily="34" charset="0"/>
                <a:cs typeface="Narkisim" pitchFamily="34" charset="-79"/>
              </a:rPr>
              <a:t>5.36-37</a:t>
            </a:r>
            <a:endParaRPr lang="en-US" dirty="0">
              <a:solidFill>
                <a:srgbClr val="FFFF00"/>
              </a:solidFill>
              <a:latin typeface="Calibri" panose="020F0502020204030204" pitchFamily="34" charset="0"/>
              <a:cs typeface="Narkisim" pitchFamily="34" charset="-79"/>
            </a:endParaRPr>
          </a:p>
        </p:txBody>
      </p:sp>
    </p:spTree>
    <p:extLst>
      <p:ext uri="{BB962C8B-B14F-4D97-AF65-F5344CB8AC3E}">
        <p14:creationId xmlns:p14="http://schemas.microsoft.com/office/powerpoint/2010/main" val="1564547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THE IDENTITY OF JESUS OF NAZARETH</a:t>
            </a:r>
            <a:endParaRPr lang="en-US" sz="4000" dirty="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572000"/>
            <a:ext cx="9144000" cy="304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800600"/>
            <a:ext cx="9144000" cy="2057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914400" y="381000"/>
            <a:ext cx="7315200" cy="1600200"/>
          </a:xfrm>
          <a:noFill/>
        </p:spPr>
        <p:txBody>
          <a:bodyPr>
            <a:noAutofit/>
          </a:bodyPr>
          <a:lstStyle/>
          <a:p>
            <a:r>
              <a:rPr lang="en-US" sz="6600" b="1" dirty="0" smtClean="0">
                <a:solidFill>
                  <a:srgbClr val="FFFF00"/>
                </a:solidFill>
                <a:latin typeface="Gungsuh" pitchFamily="18" charset="-127"/>
                <a:ea typeface="Gungsuh" pitchFamily="18" charset="-127"/>
              </a:rPr>
              <a:t>1 Peter 3.15</a:t>
            </a:r>
            <a:endParaRPr lang="en-US" sz="6600" b="1" dirty="0">
              <a:solidFill>
                <a:srgbClr val="FFFF00"/>
              </a:solidFill>
              <a:latin typeface="Gungsuh" pitchFamily="18" charset="-127"/>
              <a:ea typeface="Gungsuh" pitchFamily="18" charset="-127"/>
            </a:endParaRPr>
          </a:p>
        </p:txBody>
      </p:sp>
      <p:sp>
        <p:nvSpPr>
          <p:cNvPr id="17" name="Rectangle 16"/>
          <p:cNvSpPr/>
          <p:nvPr/>
        </p:nvSpPr>
        <p:spPr>
          <a:xfrm>
            <a:off x="0" y="1981200"/>
            <a:ext cx="9144000" cy="4001095"/>
          </a:xfrm>
          <a:prstGeom prst="rect">
            <a:avLst/>
          </a:prstGeom>
          <a:solidFill>
            <a:schemeClr val="tx1"/>
          </a:solidFill>
        </p:spPr>
        <p:txBody>
          <a:bodyPr wrap="square">
            <a:spAutoFit/>
          </a:bodyPr>
          <a:lstStyle/>
          <a:p>
            <a:pPr algn="ctr"/>
            <a:endParaRPr lang="en-US" sz="3400" b="1" dirty="0" smtClean="0">
              <a:solidFill>
                <a:schemeClr val="bg1"/>
              </a:solidFill>
              <a:latin typeface="Arial" pitchFamily="34" charset="0"/>
              <a:cs typeface="Arial" pitchFamily="34" charset="0"/>
            </a:endParaRPr>
          </a:p>
          <a:p>
            <a:pPr algn="ctr"/>
            <a:r>
              <a:rPr lang="en-US" sz="4400" dirty="0" smtClean="0">
                <a:solidFill>
                  <a:schemeClr val="bg1"/>
                </a:solidFill>
                <a:latin typeface="Arial" pitchFamily="34" charset="0"/>
                <a:cs typeface="Arial" pitchFamily="34" charset="0"/>
              </a:rPr>
              <a:t>“be ready always to give answer</a:t>
            </a:r>
          </a:p>
          <a:p>
            <a:pPr algn="ctr"/>
            <a:r>
              <a:rPr lang="en-US" sz="4400" dirty="0" smtClean="0">
                <a:solidFill>
                  <a:schemeClr val="bg1"/>
                </a:solidFill>
                <a:latin typeface="Arial" pitchFamily="34" charset="0"/>
                <a:cs typeface="Arial" pitchFamily="34" charset="0"/>
              </a:rPr>
              <a:t>to every man that asks you</a:t>
            </a:r>
          </a:p>
          <a:p>
            <a:pPr algn="ctr"/>
            <a:r>
              <a:rPr lang="en-US" sz="4400" dirty="0" smtClean="0">
                <a:solidFill>
                  <a:schemeClr val="bg1"/>
                </a:solidFill>
                <a:latin typeface="Arial" pitchFamily="34" charset="0"/>
                <a:cs typeface="Arial" pitchFamily="34" charset="0"/>
              </a:rPr>
              <a:t>a reason concerning </a:t>
            </a:r>
          </a:p>
          <a:p>
            <a:pPr algn="ctr"/>
            <a:r>
              <a:rPr lang="en-US" sz="4400" dirty="0" smtClean="0">
                <a:solidFill>
                  <a:schemeClr val="bg1"/>
                </a:solidFill>
                <a:latin typeface="Arial" pitchFamily="34" charset="0"/>
                <a:cs typeface="Arial" pitchFamily="34" charset="0"/>
              </a:rPr>
              <a:t>the hope that lies within you”</a:t>
            </a:r>
          </a:p>
          <a:p>
            <a:pPr algn="ctr"/>
            <a:endParaRPr lang="en-US" sz="4400" dirty="0">
              <a:solidFill>
                <a:schemeClr val="bg1"/>
              </a:solidFill>
              <a:latin typeface="Arial" pitchFamily="34" charset="0"/>
              <a:cs typeface="Arial" pitchFamily="34" charset="0"/>
            </a:endParaRPr>
          </a:p>
        </p:txBody>
      </p:sp>
      <p:sp>
        <p:nvSpPr>
          <p:cNvPr id="9" name="Oval 8"/>
          <p:cNvSpPr/>
          <p:nvPr/>
        </p:nvSpPr>
        <p:spPr>
          <a:xfrm>
            <a:off x="1752600" y="3886200"/>
            <a:ext cx="2590800" cy="838200"/>
          </a:xfrm>
          <a:prstGeom prst="ellipse">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6600" b="1" dirty="0" smtClean="0">
                <a:solidFill>
                  <a:schemeClr val="bg1"/>
                </a:solidFill>
                <a:latin typeface="Calibri" panose="020F0502020204030204" pitchFamily="34" charset="0"/>
                <a:cs typeface="Narkisim" pitchFamily="34" charset="-79"/>
              </a:rPr>
              <a:t>John</a:t>
            </a:r>
            <a:br>
              <a:rPr lang="en-US" sz="6600" b="1" dirty="0" smtClean="0">
                <a:solidFill>
                  <a:schemeClr val="bg1"/>
                </a:solidFill>
                <a:latin typeface="Calibri" panose="020F0502020204030204" pitchFamily="34" charset="0"/>
                <a:cs typeface="Narkisim" pitchFamily="34" charset="-79"/>
              </a:rPr>
            </a:br>
            <a:r>
              <a:rPr lang="en-US" sz="6600" b="1" dirty="0" smtClean="0">
                <a:solidFill>
                  <a:schemeClr val="bg1"/>
                </a:solidFill>
                <a:latin typeface="Calibri" panose="020F0502020204030204" pitchFamily="34" charset="0"/>
                <a:cs typeface="Narkisim" pitchFamily="34" charset="-79"/>
              </a:rPr>
              <a:t>19:38-20:10</a:t>
            </a:r>
            <a:br>
              <a:rPr lang="en-US" sz="6600" b="1" dirty="0" smtClean="0">
                <a:solidFill>
                  <a:schemeClr val="bg1"/>
                </a:solidFill>
                <a:latin typeface="Calibri" panose="020F0502020204030204" pitchFamily="34" charset="0"/>
                <a:cs typeface="Narkisim" pitchFamily="34" charset="-79"/>
              </a:rPr>
            </a:br>
            <a:r>
              <a:rPr lang="en-US" sz="6600" b="1" dirty="0" smtClean="0">
                <a:solidFill>
                  <a:schemeClr val="bg1"/>
                </a:solidFill>
                <a:latin typeface="Calibri" panose="020F0502020204030204" pitchFamily="34" charset="0"/>
                <a:cs typeface="Narkisim" pitchFamily="34" charset="-79"/>
              </a:rPr>
              <a:t/>
            </a:r>
            <a:br>
              <a:rPr lang="en-US" sz="6600" b="1" dirty="0" smtClean="0">
                <a:solidFill>
                  <a:schemeClr val="bg1"/>
                </a:solidFill>
                <a:latin typeface="Calibri" panose="020F0502020204030204" pitchFamily="34" charset="0"/>
                <a:cs typeface="Narkisim" pitchFamily="34" charset="-79"/>
              </a:rPr>
            </a:br>
            <a:r>
              <a:rPr lang="en-US" sz="2800" b="1" dirty="0" smtClean="0">
                <a:solidFill>
                  <a:schemeClr val="bg1"/>
                </a:solidFill>
                <a:latin typeface="Calibri" panose="020F0502020204030204" pitchFamily="34" charset="0"/>
                <a:cs typeface="Narkisim" pitchFamily="34" charset="-79"/>
              </a:rPr>
              <a:t/>
            </a:r>
            <a:br>
              <a:rPr lang="en-US" sz="2800" b="1" dirty="0" smtClean="0">
                <a:solidFill>
                  <a:schemeClr val="bg1"/>
                </a:solidFill>
                <a:latin typeface="Calibri" panose="020F0502020204030204" pitchFamily="34" charset="0"/>
                <a:cs typeface="Narkisim" pitchFamily="34" charset="-79"/>
              </a:rPr>
            </a:br>
            <a:r>
              <a:rPr lang="en-US" sz="2800" b="1" dirty="0">
                <a:solidFill>
                  <a:schemeClr val="bg1"/>
                </a:solidFill>
                <a:latin typeface="Calibri" panose="020F0502020204030204" pitchFamily="34" charset="0"/>
                <a:cs typeface="Narkisim" pitchFamily="34" charset="-79"/>
              </a:rPr>
              <a:t/>
            </a:r>
            <a:br>
              <a:rPr lang="en-US" sz="2800" b="1" dirty="0">
                <a:solidFill>
                  <a:schemeClr val="bg1"/>
                </a:solidFill>
                <a:latin typeface="Calibri" panose="020F0502020204030204" pitchFamily="34" charset="0"/>
                <a:cs typeface="Narkisim" pitchFamily="34" charset="-79"/>
              </a:rPr>
            </a:br>
            <a:r>
              <a:rPr lang="en-US" sz="2800" b="1" dirty="0" smtClean="0">
                <a:solidFill>
                  <a:schemeClr val="bg1"/>
                </a:solidFill>
                <a:latin typeface="Calibri" panose="020F0502020204030204" pitchFamily="34" charset="0"/>
                <a:cs typeface="Narkisim" pitchFamily="34" charset="-79"/>
              </a:rPr>
              <a:t/>
            </a:r>
            <a:br>
              <a:rPr lang="en-US" sz="2800" b="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endParaRPr lang="en-US" sz="2800" i="1" dirty="0">
              <a:solidFill>
                <a:srgbClr val="FFFF00"/>
              </a:solidFill>
              <a:latin typeface="Calibri" panose="020F0502020204030204" pitchFamily="34" charset="0"/>
              <a:cs typeface="Narkisim" pitchFamily="34" charset="-79"/>
            </a:endParaRPr>
          </a:p>
        </p:txBody>
      </p:sp>
    </p:spTree>
    <p:extLst>
      <p:ext uri="{BB962C8B-B14F-4D97-AF65-F5344CB8AC3E}">
        <p14:creationId xmlns:p14="http://schemas.microsoft.com/office/powerpoint/2010/main" val="3791931657"/>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a:solidFill>
                  <a:schemeClr val="bg1"/>
                </a:solidFill>
                <a:latin typeface="Narkisim" pitchFamily="34" charset="-79"/>
                <a:cs typeface="Narkisim" pitchFamily="34" charset="-79"/>
              </a:rPr>
              <a:t/>
            </a:r>
            <a:br>
              <a:rPr lang="en-US" dirty="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From the apostle John: </a:t>
            </a:r>
            <a:br>
              <a:rPr lang="en-US" dirty="0" smtClean="0">
                <a:solidFill>
                  <a:schemeClr val="bg1"/>
                </a:solidFill>
                <a:latin typeface="Narkisim" pitchFamily="34" charset="-79"/>
                <a:cs typeface="Narkisim" pitchFamily="34" charset="-79"/>
              </a:rPr>
            </a:br>
            <a:r>
              <a:rPr lang="en-US" dirty="0" smtClean="0">
                <a:solidFill>
                  <a:srgbClr val="FFFF00"/>
                </a:solidFill>
                <a:latin typeface="Narkisim" pitchFamily="34" charset="-79"/>
                <a:cs typeface="Narkisim" pitchFamily="34" charset="-79"/>
              </a:rPr>
              <a:t>cf. John 21.18-24</a:t>
            </a:r>
            <a:br>
              <a:rPr lang="en-US" dirty="0" smtClean="0">
                <a:solidFill>
                  <a:srgbClr val="FFFF00"/>
                </a:solidFill>
                <a:latin typeface="Narkisim" pitchFamily="34" charset="-79"/>
                <a:cs typeface="Narkisim" pitchFamily="34" charset="-79"/>
              </a:rPr>
            </a:br>
            <a:r>
              <a:rPr lang="en-US" sz="3200" dirty="0" smtClean="0">
                <a:solidFill>
                  <a:srgbClr val="FFFF00"/>
                </a:solidFill>
                <a:latin typeface="Narkisim" pitchFamily="34" charset="-79"/>
                <a:cs typeface="Narkisim" pitchFamily="34" charset="-79"/>
              </a:rPr>
              <a:t/>
            </a:r>
            <a:br>
              <a:rPr lang="en-US" sz="3200" dirty="0" smtClean="0">
                <a:solidFill>
                  <a:srgbClr val="FFFF00"/>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already in circulation by c.125+/- AD;</a:t>
            </a:r>
            <a:br>
              <a:rPr lang="en-US" dirty="0" smtClean="0">
                <a:solidFill>
                  <a:schemeClr val="bg1"/>
                </a:solidFill>
                <a:latin typeface="Narkisim" pitchFamily="34" charset="-79"/>
                <a:cs typeface="Narkisim" pitchFamily="34" charset="-79"/>
              </a:rPr>
            </a:br>
            <a:r>
              <a:rPr lang="en-US" dirty="0" smtClean="0">
                <a:solidFill>
                  <a:schemeClr val="bg1"/>
                </a:solidFill>
                <a:latin typeface="Narkisim" pitchFamily="34" charset="-79"/>
                <a:cs typeface="Narkisim" pitchFamily="34" charset="-79"/>
              </a:rPr>
              <a:t> </a:t>
            </a:r>
            <a:r>
              <a:rPr lang="en-US" dirty="0" smtClean="0">
                <a:solidFill>
                  <a:srgbClr val="FFFF00"/>
                </a:solidFill>
                <a:latin typeface="Narkisim" pitchFamily="34" charset="-79"/>
                <a:cs typeface="Narkisim" pitchFamily="34" charset="-79"/>
              </a:rPr>
              <a:t>John </a:t>
            </a:r>
            <a:r>
              <a:rPr lang="en-US" dirty="0" err="1" smtClean="0">
                <a:solidFill>
                  <a:srgbClr val="FFFF00"/>
                </a:solidFill>
                <a:latin typeface="Narkisim" pitchFamily="34" charset="-79"/>
                <a:cs typeface="Narkisim" pitchFamily="34" charset="-79"/>
              </a:rPr>
              <a:t>Rylands</a:t>
            </a:r>
            <a:r>
              <a:rPr lang="en-US" dirty="0" smtClean="0">
                <a:solidFill>
                  <a:srgbClr val="FFFF00"/>
                </a:solidFill>
                <a:latin typeface="Narkisim" pitchFamily="34" charset="-79"/>
                <a:cs typeface="Narkisim" pitchFamily="34" charset="-79"/>
              </a:rPr>
              <a:t> fragment / P52  ( Jn.18 )</a:t>
            </a:r>
            <a:endParaRPr lang="en-US" sz="4800" dirty="0">
              <a:solidFill>
                <a:srgbClr val="FFFF00"/>
              </a:solidFill>
              <a:latin typeface="Narkisim" pitchFamily="34" charset="-79"/>
              <a:cs typeface="Narkisim" pitchFamily="34" charset="-79"/>
            </a:endParaRPr>
          </a:p>
        </p:txBody>
      </p:sp>
      <p:sp>
        <p:nvSpPr>
          <p:cNvPr id="2" name="Rectangle 1"/>
          <p:cNvSpPr/>
          <p:nvPr/>
        </p:nvSpPr>
        <p:spPr bwMode="auto">
          <a:xfrm>
            <a:off x="4343400" y="457200"/>
            <a:ext cx="3429000" cy="2514600"/>
          </a:xfrm>
          <a:prstGeom prst="rect">
            <a:avLst/>
          </a:prstGeom>
          <a:solidFill>
            <a:schemeClr val="accent1"/>
          </a:solidFill>
          <a:ln w="9525"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1800000" rev="0"/>
            </a:camera>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dirty="0" smtClean="0">
                <a:solidFill>
                  <a:srgbClr val="000000"/>
                </a:solidFill>
                <a:latin typeface="Narkisim" panose="020E0502050101010101" pitchFamily="34" charset="-79"/>
                <a:cs typeface="Narkisim" panose="020E0502050101010101" pitchFamily="34" charset="-79"/>
              </a:rPr>
              <a:t>  </a:t>
            </a:r>
            <a:endParaRPr lang="en-US" sz="2000" dirty="0" smtClean="0">
              <a:solidFill>
                <a:srgbClr val="000000"/>
              </a:solidFill>
              <a:latin typeface="Narkisim" panose="020E0502050101010101" pitchFamily="34" charset="-79"/>
              <a:cs typeface="Narkisim" panose="020E0502050101010101" pitchFamily="34" charset="-79"/>
            </a:endParaRPr>
          </a:p>
          <a:p>
            <a:pPr eaLnBrk="0" fontAlgn="base" hangingPunct="0">
              <a:spcBef>
                <a:spcPct val="0"/>
              </a:spcBef>
              <a:spcAft>
                <a:spcPct val="0"/>
              </a:spcAft>
            </a:pPr>
            <a:endParaRPr lang="en-US" sz="2000" dirty="0" smtClean="0">
              <a:solidFill>
                <a:srgbClr val="000000"/>
              </a:solidFill>
              <a:latin typeface="Narkisim" panose="020E0502050101010101" pitchFamily="34" charset="-79"/>
              <a:cs typeface="Narkisim" panose="020E0502050101010101" pitchFamily="34" charset="-79"/>
            </a:endParaRPr>
          </a:p>
          <a:p>
            <a:pPr algn="ctr" eaLnBrk="0" fontAlgn="base" hangingPunct="0">
              <a:spcBef>
                <a:spcPct val="0"/>
              </a:spcBef>
              <a:spcAft>
                <a:spcPct val="0"/>
              </a:spcAft>
            </a:pPr>
            <a:r>
              <a:rPr lang="en-US" sz="7200" dirty="0" smtClean="0">
                <a:solidFill>
                  <a:srgbClr val="000000"/>
                </a:solidFill>
                <a:latin typeface="Narkisim" panose="020E0502050101010101" pitchFamily="34" charset="-79"/>
                <a:cs typeface="Narkisim" panose="020E0502050101010101" pitchFamily="34" charset="-79"/>
              </a:rPr>
              <a:t>JOHN</a:t>
            </a:r>
          </a:p>
        </p:txBody>
      </p:sp>
      <p:sp>
        <p:nvSpPr>
          <p:cNvPr id="3" name="Rectangle 2"/>
          <p:cNvSpPr/>
          <p:nvPr/>
        </p:nvSpPr>
        <p:spPr>
          <a:xfrm>
            <a:off x="-6858000" y="495300"/>
            <a:ext cx="4572000" cy="8402300"/>
          </a:xfrm>
          <a:prstGeom prst="rect">
            <a:avLst/>
          </a:prstGeom>
        </p:spPr>
        <p:txBody>
          <a:bodyPr>
            <a:spAutoFit/>
          </a:bodyPr>
          <a:lstStyle/>
          <a:p>
            <a:r>
              <a:rPr lang="el-GR" dirty="0">
                <a:solidFill>
                  <a:srgbClr val="000000"/>
                </a:solidFill>
              </a:rPr>
              <a:t>ΟΙ ΙΟΥΔΑΙΟΙ ΗΜΕ</a:t>
            </a:r>
            <a:r>
              <a:rPr lang="en-US" dirty="0">
                <a:solidFill>
                  <a:srgbClr val="000000"/>
                </a:solidFill>
              </a:rPr>
              <a:t>I</a:t>
            </a:r>
            <a:r>
              <a:rPr lang="el-GR" dirty="0">
                <a:solidFill>
                  <a:srgbClr val="000000"/>
                </a:solidFill>
              </a:rPr>
              <a:t>Ν ΟΥΚ ΕΞΕΣΤΙΝ ΑΠΟΚΤΕΙΝΑΙ</a:t>
            </a:r>
          </a:p>
          <a:p>
            <a:r>
              <a:rPr lang="en-US" dirty="0">
                <a:solidFill>
                  <a:srgbClr val="000000"/>
                </a:solidFill>
              </a:rPr>
              <a:t>OY</a:t>
            </a:r>
            <a:r>
              <a:rPr lang="el-GR" dirty="0">
                <a:solidFill>
                  <a:srgbClr val="000000"/>
                </a:solidFill>
              </a:rPr>
              <a:t>ΔΕΝΑ ΙΝΑ Ο ΛΟΓΟΣ ΤΟΥ ΙΗΣΟΥ ΠΛΗΡΩΘΗ ΟΝ ΕΙ-</a:t>
            </a:r>
          </a:p>
          <a:p>
            <a:r>
              <a:rPr lang="el-GR" dirty="0">
                <a:solidFill>
                  <a:srgbClr val="000000"/>
                </a:solidFill>
              </a:rPr>
              <a:t>ΠΕΝ Σ</a:t>
            </a:r>
            <a:r>
              <a:rPr lang="en-US" dirty="0">
                <a:solidFill>
                  <a:srgbClr val="000000"/>
                </a:solidFill>
              </a:rPr>
              <a:t>H</a:t>
            </a:r>
            <a:r>
              <a:rPr lang="el-GR" dirty="0">
                <a:solidFill>
                  <a:srgbClr val="000000"/>
                </a:solidFill>
              </a:rPr>
              <a:t>ΜΑΙΝΩΝ ΠΟΙΩ ΘΑΝΑΤΩ ΗΜΕΛΛΕΝ ΑΠΟ-</a:t>
            </a:r>
          </a:p>
          <a:p>
            <a:r>
              <a:rPr lang="el-GR" dirty="0">
                <a:solidFill>
                  <a:srgbClr val="000000"/>
                </a:solidFill>
              </a:rPr>
              <a:t>ΘΝ</a:t>
            </a:r>
            <a:r>
              <a:rPr lang="en-US" dirty="0">
                <a:solidFill>
                  <a:srgbClr val="000000"/>
                </a:solidFill>
              </a:rPr>
              <a:t>H</a:t>
            </a:r>
            <a:r>
              <a:rPr lang="el-GR" dirty="0">
                <a:solidFill>
                  <a:srgbClr val="000000"/>
                </a:solidFill>
              </a:rPr>
              <a:t>ΣΚΕΙΝ ΙΣΗΛΘΕΝ ΟΥΝ ΠΑΛΙΝ ΕΙΣ ΤΟ ΠΡΑΙΤΩ-</a:t>
            </a:r>
          </a:p>
          <a:p>
            <a:r>
              <a:rPr lang="el-GR" dirty="0">
                <a:solidFill>
                  <a:srgbClr val="000000"/>
                </a:solidFill>
              </a:rPr>
              <a:t>ΡΙΟΝ Ο Π</a:t>
            </a:r>
            <a:r>
              <a:rPr lang="en-US" dirty="0">
                <a:solidFill>
                  <a:srgbClr val="000000"/>
                </a:solidFill>
              </a:rPr>
              <a:t>I</a:t>
            </a:r>
            <a:r>
              <a:rPr lang="el-GR" dirty="0">
                <a:solidFill>
                  <a:srgbClr val="000000"/>
                </a:solidFill>
              </a:rPr>
              <a:t>ΛΑΤΟΣ ΚΑΙ ΕΦΩΝΗΣΕΝ ΤΟΝ ΙΗΣΟΥΝ</a:t>
            </a:r>
          </a:p>
          <a:p>
            <a:r>
              <a:rPr lang="el-GR" dirty="0">
                <a:solidFill>
                  <a:srgbClr val="000000"/>
                </a:solidFill>
              </a:rPr>
              <a:t>ΚΑΙ ΕΙΠΕΝ ΑΥΤΩ ΣΥ ΕΙ </a:t>
            </a:r>
            <a:r>
              <a:rPr lang="en-US" dirty="0">
                <a:solidFill>
                  <a:srgbClr val="000000"/>
                </a:solidFill>
              </a:rPr>
              <a:t>O </a:t>
            </a:r>
            <a:r>
              <a:rPr lang="el-GR" dirty="0">
                <a:solidFill>
                  <a:srgbClr val="000000"/>
                </a:solidFill>
              </a:rPr>
              <a:t>ΒΑΣΙΛΕΥΣ ΤΩΝ ΙΟΥ-</a:t>
            </a:r>
          </a:p>
          <a:p>
            <a:r>
              <a:rPr lang="el-GR" dirty="0">
                <a:solidFill>
                  <a:srgbClr val="000000"/>
                </a:solidFill>
              </a:rPr>
              <a:t>Δ</a:t>
            </a:r>
            <a:r>
              <a:rPr lang="en-US" dirty="0">
                <a:solidFill>
                  <a:srgbClr val="000000"/>
                </a:solidFill>
              </a:rPr>
              <a:t>A</a:t>
            </a:r>
            <a:r>
              <a:rPr lang="el-GR" dirty="0">
                <a:solidFill>
                  <a:srgbClr val="000000"/>
                </a:solidFill>
              </a:rPr>
              <a:t>ΙΩ</a:t>
            </a:r>
            <a:r>
              <a:rPr lang="en-US" dirty="0" smtClean="0">
                <a:solidFill>
                  <a:srgbClr val="000000"/>
                </a:solidFill>
              </a:rPr>
              <a:t>N</a:t>
            </a:r>
          </a:p>
          <a:p>
            <a:endParaRPr lang="en-US" dirty="0">
              <a:solidFill>
                <a:srgbClr val="000000"/>
              </a:solidFill>
            </a:endParaRPr>
          </a:p>
          <a:p>
            <a:r>
              <a:rPr lang="el-GR" dirty="0" smtClean="0">
                <a:solidFill>
                  <a:srgbClr val="000000"/>
                </a:solidFill>
              </a:rPr>
              <a:t>ΒΑΣΙΛΕΥΣ </a:t>
            </a:r>
            <a:r>
              <a:rPr lang="el-GR" dirty="0">
                <a:solidFill>
                  <a:srgbClr val="000000"/>
                </a:solidFill>
              </a:rPr>
              <a:t>ΕΙΜΙ ΕΓΩ ΕΙΣ </a:t>
            </a:r>
            <a:r>
              <a:rPr lang="en-US" dirty="0">
                <a:solidFill>
                  <a:srgbClr val="000000"/>
                </a:solidFill>
              </a:rPr>
              <a:t>TO</a:t>
            </a:r>
            <a:r>
              <a:rPr lang="el-GR" dirty="0">
                <a:solidFill>
                  <a:srgbClr val="000000"/>
                </a:solidFill>
              </a:rPr>
              <a:t>ΥΤΟ ΓΕΓΕΝΝΗΜΑΙ</a:t>
            </a:r>
          </a:p>
          <a:p>
            <a:r>
              <a:rPr lang="el-GR" dirty="0">
                <a:solidFill>
                  <a:srgbClr val="000000"/>
                </a:solidFill>
              </a:rPr>
              <a:t>ΚΑΙ (ΕΙΣ ΤΟΥΤΟ) ΕΛΗΛΥΘΑ ΕΙΣ ΤΟΝ ΚΟΣΜΟΝ ΙΝΑ ΜΑΡΤ</a:t>
            </a:r>
            <a:r>
              <a:rPr lang="en-US" dirty="0">
                <a:solidFill>
                  <a:srgbClr val="000000"/>
                </a:solidFill>
              </a:rPr>
              <a:t>Y-</a:t>
            </a:r>
          </a:p>
          <a:p>
            <a:r>
              <a:rPr lang="el-GR" dirty="0">
                <a:solidFill>
                  <a:srgbClr val="000000"/>
                </a:solidFill>
              </a:rPr>
              <a:t>ΡΗΣΩ ΤΗ ΑΛΗΘΕΙΑ ΠΑΣ Ο ΩΝ </a:t>
            </a:r>
            <a:r>
              <a:rPr lang="en-US" dirty="0">
                <a:solidFill>
                  <a:srgbClr val="000000"/>
                </a:solidFill>
              </a:rPr>
              <a:t>E</a:t>
            </a:r>
            <a:r>
              <a:rPr lang="el-GR" dirty="0">
                <a:solidFill>
                  <a:srgbClr val="000000"/>
                </a:solidFill>
              </a:rPr>
              <a:t>Κ ΤΗΣ ΑΛΗΘΕ</a:t>
            </a:r>
            <a:r>
              <a:rPr lang="en-US" dirty="0">
                <a:solidFill>
                  <a:srgbClr val="000000"/>
                </a:solidFill>
              </a:rPr>
              <a:t>I-</a:t>
            </a:r>
          </a:p>
          <a:p>
            <a:r>
              <a:rPr lang="el-GR" dirty="0">
                <a:solidFill>
                  <a:srgbClr val="000000"/>
                </a:solidFill>
              </a:rPr>
              <a:t>ΑΣ ΑΚΟΥΕΙ ΜΟΥ ΤΗΣ ΦΩΝΗΣ ΛΕΓΕΙ ΑΥΤΩ</a:t>
            </a:r>
          </a:p>
          <a:p>
            <a:r>
              <a:rPr lang="el-GR" dirty="0">
                <a:solidFill>
                  <a:srgbClr val="000000"/>
                </a:solidFill>
              </a:rPr>
              <a:t>Ο ΠΙΛΑΤΟΣ ΤΙ ΕΣΤΙΝ ΑΛΗΘΕΙΑ Κ</a:t>
            </a:r>
            <a:r>
              <a:rPr lang="en-US" dirty="0">
                <a:solidFill>
                  <a:srgbClr val="000000"/>
                </a:solidFill>
              </a:rPr>
              <a:t>A</a:t>
            </a:r>
            <a:r>
              <a:rPr lang="el-GR" dirty="0">
                <a:solidFill>
                  <a:srgbClr val="000000"/>
                </a:solidFill>
              </a:rPr>
              <a:t>Ι ΤΟΥΤ</a:t>
            </a:r>
            <a:r>
              <a:rPr lang="en-US" dirty="0">
                <a:solidFill>
                  <a:srgbClr val="000000"/>
                </a:solidFill>
              </a:rPr>
              <a:t>O</a:t>
            </a:r>
          </a:p>
          <a:p>
            <a:r>
              <a:rPr lang="el-GR" dirty="0">
                <a:solidFill>
                  <a:srgbClr val="000000"/>
                </a:solidFill>
              </a:rPr>
              <a:t>ΕΙΠΩΝ ΠΑΛΙΝ ΕΞΗΛΘΕΝ ΠΡΟΣ ΤΟΥΣ ΙΟΥ-</a:t>
            </a:r>
          </a:p>
          <a:p>
            <a:r>
              <a:rPr lang="el-GR" dirty="0">
                <a:solidFill>
                  <a:srgbClr val="000000"/>
                </a:solidFill>
              </a:rPr>
              <a:t>ΔΑΙΟΥΣ ΚΑΙ ΛΕΓΕΙ ΑΥΤΟΙΣ ΕΓΩ ΟΥΔ</a:t>
            </a:r>
            <a:r>
              <a:rPr lang="en-US" dirty="0">
                <a:solidFill>
                  <a:srgbClr val="000000"/>
                </a:solidFill>
              </a:rPr>
              <a:t>E</a:t>
            </a:r>
            <a:r>
              <a:rPr lang="el-GR" dirty="0">
                <a:solidFill>
                  <a:srgbClr val="000000"/>
                </a:solidFill>
              </a:rPr>
              <a:t>ΜΙΑΝ</a:t>
            </a:r>
          </a:p>
          <a:p>
            <a:r>
              <a:rPr lang="el-GR" dirty="0">
                <a:solidFill>
                  <a:srgbClr val="000000"/>
                </a:solidFill>
              </a:rPr>
              <a:t>ΕΥΡΙΣΚΩ ΕΝ ΑΥΤΩ ΑΙΤΙΑΝ</a:t>
            </a:r>
          </a:p>
          <a:p>
            <a:r>
              <a:rPr lang="el-GR" dirty="0" smtClean="0">
                <a:solidFill>
                  <a:srgbClr val="000000"/>
                </a:solidFill>
              </a:rPr>
              <a:t>...</a:t>
            </a:r>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483" y="420413"/>
            <a:ext cx="3397517" cy="2551387"/>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0099983"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04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4953000" y="0"/>
            <a:ext cx="4191000" cy="6858000"/>
          </a:xfrm>
          <a:noFill/>
        </p:spPr>
        <p:txBody>
          <a:bodyPr>
            <a:noAutofit/>
          </a:bodyPr>
          <a:lstStyle/>
          <a:p>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“He is not here, he is risen” Mt.28:6</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 stone is rolled back… “he is not here, behold, the place where they laid him!” Mk.16:4-6</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“they entered in, and found not the body of Jesus” </a:t>
            </a:r>
            <a:r>
              <a:rPr lang="en-US" sz="2800" b="1" dirty="0" err="1" smtClean="0">
                <a:solidFill>
                  <a:srgbClr val="FFFF00"/>
                </a:solidFill>
                <a:effectLst>
                  <a:outerShdw blurRad="38100" dist="38100" dir="2700000" algn="tl">
                    <a:srgbClr val="000000">
                      <a:alpha val="43137"/>
                    </a:srgbClr>
                  </a:outerShdw>
                </a:effectLst>
                <a:latin typeface="Arial" pitchFamily="34" charset="0"/>
                <a:cs typeface="Arial" pitchFamily="34" charset="0"/>
              </a:rPr>
              <a:t>Lk</a:t>
            </a: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24:3</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“and behold, the linen cloths lying” Jn.20:6</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92178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276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57200" y="152400"/>
            <a:ext cx="8382000" cy="2971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Oval 6"/>
          <p:cNvSpPr/>
          <p:nvPr/>
        </p:nvSpPr>
        <p:spPr>
          <a:xfrm>
            <a:off x="3352800" y="685800"/>
            <a:ext cx="1676400" cy="1752600"/>
          </a:xfrm>
          <a:prstGeom prst="ellipse">
            <a:avLst/>
          </a:prstGeom>
          <a:solidFill>
            <a:schemeClr val="tx1">
              <a:lumMod val="65000"/>
              <a:lumOff val="3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05200" y="609600"/>
            <a:ext cx="1524000" cy="1524000"/>
          </a:xfrm>
          <a:prstGeom prst="ellipse">
            <a:avLst/>
          </a:prstGeom>
          <a:solidFill>
            <a:schemeClr val="tx1"/>
          </a:solidFill>
          <a:ln>
            <a:solidFill>
              <a:schemeClr val="tx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905000"/>
            <a:ext cx="9144000" cy="4953000"/>
          </a:xfrm>
          <a:solidFill>
            <a:schemeClr val="tx1">
              <a:lumMod val="95000"/>
              <a:lumOff val="5000"/>
            </a:schemeClr>
          </a:solidFill>
        </p:spPr>
        <p:txBody>
          <a:bodyPr>
            <a:noAutofit/>
          </a:bodyPr>
          <a:lstStyle/>
          <a:p>
            <a:pPr algn="l"/>
            <a:r>
              <a:rPr lang="en-US" sz="3200" b="1" dirty="0" smtClean="0">
                <a:solidFill>
                  <a:srgbClr val="FFFF00"/>
                </a:solidFill>
                <a:effectLst>
                  <a:outerShdw blurRad="38100" dist="38100" dir="2700000" algn="tl">
                    <a:srgbClr val="000000">
                      <a:alpha val="43137"/>
                    </a:srgbClr>
                  </a:outerShdw>
                </a:effectLst>
                <a:latin typeface="Arial Black" pitchFamily="34" charset="0"/>
              </a:rPr>
              <a:t>FACT 2.  </a:t>
            </a:r>
            <a:r>
              <a:rPr lang="en-US" sz="3200" b="1" dirty="0" smtClean="0">
                <a:solidFill>
                  <a:srgbClr val="FFFF00"/>
                </a:solidFill>
                <a:latin typeface="Candara" pitchFamily="34" charset="0"/>
              </a:rPr>
              <a:t>The tomb was reported empty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1100" dirty="0" smtClean="0">
                <a:solidFill>
                  <a:srgbClr val="FFFF00"/>
                </a:solidFill>
                <a:latin typeface="Candara" pitchFamily="34" charset="0"/>
              </a:rPr>
              <a:t>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solidFill>
                  <a:srgbClr val="FFFF00"/>
                </a:solidFill>
                <a:latin typeface="Candara" pitchFamily="34" charset="0"/>
              </a:rPr>
              <a:t>	</a:t>
            </a:r>
            <a:r>
              <a:rPr lang="en-US" sz="3200" b="1" dirty="0" smtClean="0">
                <a:solidFill>
                  <a:srgbClr val="FFFF00"/>
                </a:solidFill>
                <a:latin typeface="Candara" pitchFamily="34" charset="0"/>
              </a:rPr>
              <a:t>The disciples reported that the tomb was 	empty and that Jesus rose from the dead </a:t>
            </a:r>
            <a:br>
              <a:rPr lang="en-US" sz="3200" b="1" dirty="0" smtClean="0">
                <a:solidFill>
                  <a:srgbClr val="FFFF00"/>
                </a:solidFill>
                <a:latin typeface="Candara" pitchFamily="34" charset="0"/>
              </a:rPr>
            </a:br>
            <a:r>
              <a:rPr lang="en-US" sz="3200" b="1" dirty="0" smtClean="0">
                <a:solidFill>
                  <a:srgbClr val="FFFF00"/>
                </a:solidFill>
                <a:latin typeface="Candara" pitchFamily="34" charset="0"/>
              </a:rPr>
              <a:t>	</a:t>
            </a:r>
            <a:r>
              <a:rPr lang="en-US" sz="2400" dirty="0" smtClean="0">
                <a:solidFill>
                  <a:schemeClr val="bg1"/>
                </a:solidFill>
                <a:latin typeface="Candara" pitchFamily="34" charset="0"/>
              </a:rPr>
              <a:t>(Mt. 28; Mk 16; </a:t>
            </a:r>
            <a:r>
              <a:rPr lang="en-US" sz="2400" dirty="0" err="1" smtClean="0">
                <a:solidFill>
                  <a:schemeClr val="bg1"/>
                </a:solidFill>
                <a:latin typeface="Candara" pitchFamily="34" charset="0"/>
              </a:rPr>
              <a:t>Lk</a:t>
            </a:r>
            <a:r>
              <a:rPr lang="en-US" sz="2400" dirty="0" smtClean="0">
                <a:solidFill>
                  <a:schemeClr val="bg1"/>
                </a:solidFill>
                <a:latin typeface="Candara" pitchFamily="34" charset="0"/>
              </a:rPr>
              <a:t> 24; </a:t>
            </a:r>
            <a:r>
              <a:rPr lang="en-US" sz="2400" dirty="0" err="1" smtClean="0">
                <a:solidFill>
                  <a:schemeClr val="bg1"/>
                </a:solidFill>
                <a:latin typeface="Candara" pitchFamily="34" charset="0"/>
              </a:rPr>
              <a:t>Jn</a:t>
            </a:r>
            <a:r>
              <a:rPr lang="en-US" sz="2400" dirty="0" smtClean="0">
                <a:solidFill>
                  <a:schemeClr val="bg1"/>
                </a:solidFill>
                <a:latin typeface="Candara" pitchFamily="34" charset="0"/>
              </a:rPr>
              <a:t> 20)</a:t>
            </a:r>
            <a:r>
              <a:rPr lang="en-US" sz="2000" dirty="0" smtClean="0">
                <a:solidFill>
                  <a:srgbClr val="FFFF00"/>
                </a:solidFill>
                <a:latin typeface="Candara" pitchFamily="34" charset="0"/>
              </a:rPr>
              <a:t/>
            </a:r>
            <a:br>
              <a:rPr lang="en-US" sz="2000" dirty="0" smtClean="0">
                <a:solidFill>
                  <a:srgbClr val="FFFF00"/>
                </a:solidFill>
                <a:latin typeface="Candara" pitchFamily="34" charset="0"/>
              </a:rPr>
            </a:br>
            <a:r>
              <a:rPr lang="en-US" sz="1200" dirty="0" smtClean="0">
                <a:solidFill>
                  <a:srgbClr val="FFFF00"/>
                </a:solidFill>
                <a:latin typeface="Candara" pitchFamily="34" charset="0"/>
              </a:rPr>
              <a:t> </a:t>
            </a:r>
            <a:r>
              <a:rPr lang="en-US" sz="3200" dirty="0" smtClean="0">
                <a:solidFill>
                  <a:srgbClr val="FFFF00"/>
                </a:solidFill>
                <a:latin typeface="Candara" pitchFamily="34" charset="0"/>
              </a:rPr>
              <a:t/>
            </a:r>
            <a:br>
              <a:rPr lang="en-US" sz="3200" dirty="0" smtClean="0">
                <a:solidFill>
                  <a:srgbClr val="FFFF00"/>
                </a:solidFill>
                <a:latin typeface="Candara" pitchFamily="34" charset="0"/>
              </a:rPr>
            </a:br>
            <a:r>
              <a:rPr lang="en-US" sz="3200" dirty="0" smtClean="0">
                <a:solidFill>
                  <a:srgbClr val="FFFF00"/>
                </a:solidFill>
                <a:latin typeface="Candara" pitchFamily="34" charset="0"/>
              </a:rPr>
              <a:t>	</a:t>
            </a:r>
            <a:r>
              <a:rPr lang="en-US" sz="3200" b="1" dirty="0" smtClean="0">
                <a:solidFill>
                  <a:srgbClr val="FFFF00"/>
                </a:solidFill>
                <a:latin typeface="Candara" pitchFamily="34" charset="0"/>
              </a:rPr>
              <a:t>Unbelieving Jews said the tomb was empty 	because the disciples stole the body  </a:t>
            </a:r>
            <a:r>
              <a:rPr lang="en-US" sz="2400" dirty="0" smtClean="0">
                <a:solidFill>
                  <a:schemeClr val="bg1"/>
                </a:solidFill>
                <a:latin typeface="Candara" pitchFamily="34" charset="0"/>
              </a:rPr>
              <a:t>(Mt. 28:15b)</a:t>
            </a:r>
            <a:br>
              <a:rPr lang="en-US" sz="2400" dirty="0" smtClean="0">
                <a:solidFill>
                  <a:schemeClr val="bg1"/>
                </a:solidFill>
                <a:latin typeface="Candara" pitchFamily="34" charset="0"/>
              </a:rPr>
            </a:br>
            <a:r>
              <a:rPr lang="en-US" sz="1200" dirty="0" smtClean="0">
                <a:solidFill>
                  <a:srgbClr val="FFFF00"/>
                </a:solidFill>
                <a:latin typeface="Candara" pitchFamily="34" charset="0"/>
              </a:rPr>
              <a:t/>
            </a:r>
            <a:br>
              <a:rPr lang="en-US" sz="1200" dirty="0" smtClean="0">
                <a:solidFill>
                  <a:srgbClr val="FFFF00"/>
                </a:solidFill>
                <a:latin typeface="Candara" pitchFamily="34" charset="0"/>
              </a:rPr>
            </a:br>
            <a:r>
              <a:rPr lang="en-US" sz="3000" dirty="0" smtClean="0">
                <a:solidFill>
                  <a:srgbClr val="FFFF00"/>
                </a:solidFill>
                <a:latin typeface="Candara" pitchFamily="34" charset="0"/>
              </a:rPr>
              <a:t>Diametrically opposed as to </a:t>
            </a:r>
            <a:r>
              <a:rPr lang="en-US" sz="3000" i="1" dirty="0" smtClean="0">
                <a:solidFill>
                  <a:srgbClr val="FFFF00"/>
                </a:solidFill>
                <a:latin typeface="Candara" pitchFamily="34" charset="0"/>
              </a:rPr>
              <a:t>why</a:t>
            </a:r>
            <a:r>
              <a:rPr lang="en-US" sz="3000" dirty="0" smtClean="0">
                <a:solidFill>
                  <a:srgbClr val="FFFF00"/>
                </a:solidFill>
                <a:latin typeface="Candara" pitchFamily="34" charset="0"/>
              </a:rPr>
              <a:t> the tomb was empty, </a:t>
            </a:r>
            <a:r>
              <a:rPr lang="en-US" sz="3000" b="1" dirty="0" smtClean="0">
                <a:solidFill>
                  <a:srgbClr val="FFFF00"/>
                </a:solidFill>
                <a:latin typeface="Candara" pitchFamily="34" charset="0"/>
              </a:rPr>
              <a:t>one point </a:t>
            </a:r>
            <a:r>
              <a:rPr lang="en-US" sz="3000" dirty="0" smtClean="0">
                <a:solidFill>
                  <a:srgbClr val="FFFF00"/>
                </a:solidFill>
                <a:latin typeface="Candara" pitchFamily="34" charset="0"/>
              </a:rPr>
              <a:t>was agreed upon by </a:t>
            </a:r>
            <a:r>
              <a:rPr lang="en-US" sz="3000" u="sng" dirty="0" smtClean="0">
                <a:solidFill>
                  <a:srgbClr val="FFFF00"/>
                </a:solidFill>
                <a:latin typeface="Candara" pitchFamily="34" charset="0"/>
              </a:rPr>
              <a:t>both</a:t>
            </a:r>
            <a:r>
              <a:rPr lang="en-US" sz="3000" dirty="0" smtClean="0">
                <a:solidFill>
                  <a:srgbClr val="FFFF00"/>
                </a:solidFill>
                <a:latin typeface="Candara" pitchFamily="34" charset="0"/>
              </a:rPr>
              <a:t> explanations:      			</a:t>
            </a:r>
            <a:r>
              <a:rPr lang="en-US" sz="3000" b="1" i="1" dirty="0" smtClean="0">
                <a:solidFill>
                  <a:schemeClr val="bg1"/>
                </a:solidFill>
                <a:latin typeface="Candara" pitchFamily="34" charset="0"/>
              </a:rPr>
              <a:t>the body was not there.</a:t>
            </a:r>
            <a:endParaRPr lang="en-US" sz="3000" b="1" i="1" dirty="0">
              <a:solidFill>
                <a:schemeClr val="bg1"/>
              </a:solidFill>
              <a:latin typeface="Candara" pitchFamily="34" charset="0"/>
            </a:endParaRPr>
          </a:p>
        </p:txBody>
      </p:sp>
      <p:cxnSp>
        <p:nvCxnSpPr>
          <p:cNvPr id="12" name="Straight Connector 11"/>
          <p:cNvCxnSpPr/>
          <p:nvPr/>
        </p:nvCxnSpPr>
        <p:spPr>
          <a:xfrm>
            <a:off x="0" y="17526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600200"/>
            <a:ext cx="9144000" cy="304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43400" y="533400"/>
            <a:ext cx="1295400" cy="1219200"/>
          </a:xfrm>
          <a:prstGeom prst="ellipse">
            <a:avLst/>
          </a:prstGeom>
          <a:solidFill>
            <a:schemeClr val="tx1">
              <a:lumMod val="50000"/>
              <a:lumOff val="50000"/>
            </a:schemeClr>
          </a:solidFill>
          <a:ln>
            <a:solidFill>
              <a:schemeClr val="tx1"/>
            </a:solidFill>
          </a:ln>
          <a:effectLst>
            <a:outerShdw blurRad="165100" dist="203200" dir="1980000" algn="l" rotWithShape="0">
              <a:prstClr val="black">
                <a:alpha val="52000"/>
              </a:prst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ectangle 9"/>
          <p:cNvSpPr/>
          <p:nvPr/>
        </p:nvSpPr>
        <p:spPr>
          <a:xfrm>
            <a:off x="0" y="1676400"/>
            <a:ext cx="9144000" cy="228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1828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p:cNvSpPr/>
          <p:nvPr/>
        </p:nvSpPr>
        <p:spPr>
          <a:xfrm>
            <a:off x="0" y="76200"/>
            <a:ext cx="9144000" cy="6705600"/>
          </a:xfrm>
          <a:prstGeom prst="verticalScroll">
            <a:avLst>
              <a:gd name="adj" fmla="val 3594"/>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smtClean="0">
                <a:solidFill>
                  <a:prstClr val="black"/>
                </a:solidFill>
              </a:rPr>
              <a:t>Matt. 28</a:t>
            </a:r>
          </a:p>
          <a:p>
            <a:pPr algn="ctr"/>
            <a:r>
              <a:rPr lang="en-US" sz="3400" dirty="0" smtClean="0">
                <a:solidFill>
                  <a:prstClr val="black"/>
                </a:solidFill>
              </a:rPr>
              <a:t>… some of the guard came into the city and reported to the chief priests all that had happened… </a:t>
            </a:r>
          </a:p>
          <a:p>
            <a:pPr algn="ctr"/>
            <a:r>
              <a:rPr lang="en-US" sz="3400" dirty="0" smtClean="0">
                <a:solidFill>
                  <a:prstClr val="black"/>
                </a:solidFill>
              </a:rPr>
              <a:t>they gave a large sum of money to the soldiers, and said, "You are to say, </a:t>
            </a:r>
          </a:p>
          <a:p>
            <a:pPr algn="ctr"/>
            <a:r>
              <a:rPr lang="en-US" sz="3400" dirty="0" smtClean="0">
                <a:solidFill>
                  <a:prstClr val="black"/>
                </a:solidFill>
              </a:rPr>
              <a:t>'</a:t>
            </a:r>
            <a:r>
              <a:rPr lang="en-US" sz="3400" b="1" dirty="0" smtClean="0">
                <a:solidFill>
                  <a:prstClr val="black"/>
                </a:solidFill>
              </a:rPr>
              <a:t>His disciples came by night and stole Him away </a:t>
            </a:r>
            <a:r>
              <a:rPr lang="en-US" sz="3400" dirty="0" smtClean="0">
                <a:solidFill>
                  <a:prstClr val="black"/>
                </a:solidFill>
              </a:rPr>
              <a:t>while we were asleep. And they took the money and did as they had been instructed; </a:t>
            </a:r>
          </a:p>
          <a:p>
            <a:pPr algn="ctr"/>
            <a:r>
              <a:rPr lang="en-US" sz="3400" b="1" dirty="0" smtClean="0">
                <a:solidFill>
                  <a:prstClr val="black"/>
                </a:solidFill>
              </a:rPr>
              <a:t>and this story was widely spread</a:t>
            </a:r>
          </a:p>
          <a:p>
            <a:pPr algn="ctr"/>
            <a:r>
              <a:rPr lang="en-US" sz="3400" b="1" dirty="0" smtClean="0">
                <a:solidFill>
                  <a:prstClr val="black"/>
                </a:solidFill>
              </a:rPr>
              <a:t> among the Jews, </a:t>
            </a:r>
            <a:r>
              <a:rPr lang="en-US" sz="3400" b="1" i="1" dirty="0" smtClean="0">
                <a:solidFill>
                  <a:prstClr val="black"/>
                </a:solidFill>
              </a:rPr>
              <a:t>and is</a:t>
            </a:r>
            <a:r>
              <a:rPr lang="en-US" sz="3400" b="1" dirty="0" smtClean="0">
                <a:solidFill>
                  <a:prstClr val="black"/>
                </a:solidFill>
              </a:rPr>
              <a:t> to this day.</a:t>
            </a:r>
            <a:endParaRPr lang="en-US" sz="3400" b="1" dirty="0">
              <a:solidFill>
                <a:prstClr val="black"/>
              </a:solidFill>
            </a:endParaRPr>
          </a:p>
        </p:txBody>
      </p:sp>
      <p:sp>
        <p:nvSpPr>
          <p:cNvPr id="22" name="Right Arrow 21"/>
          <p:cNvSpPr/>
          <p:nvPr/>
        </p:nvSpPr>
        <p:spPr>
          <a:xfrm>
            <a:off x="152400" y="5334000"/>
            <a:ext cx="1295400" cy="914400"/>
          </a:xfrm>
          <a:prstGeom prst="rightArrow">
            <a:avLst>
              <a:gd name="adj1" fmla="val 66000"/>
              <a:gd name="adj2" fmla="val 5000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solidFill>
                <a:prstClr val="white"/>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4506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2887682"/>
            <a:ext cx="9144000" cy="3416320"/>
          </a:xfrm>
          <a:prstGeom prst="rect">
            <a:avLst/>
          </a:prstGeom>
          <a:noFill/>
        </p:spPr>
        <p:txBody>
          <a:bodyPr wrap="square" rtlCol="0">
            <a:spAutoFit/>
          </a:bodyPr>
          <a:lstStyle/>
          <a:p>
            <a:pPr lvl="0">
              <a:spcBef>
                <a:spcPct val="0"/>
              </a:spcBef>
              <a:defRPr/>
            </a:pPr>
            <a:r>
              <a:rPr lang="en-US" sz="3600" b="1" dirty="0" smtClean="0">
                <a:solidFill>
                  <a:schemeClr val="bg1"/>
                </a:solidFill>
                <a:latin typeface="Arial Narrow" pitchFamily="34" charset="0"/>
                <a:cs typeface="Arial" pitchFamily="34" charset="0"/>
              </a:rPr>
              <a:t>skeptic : </a:t>
            </a:r>
          </a:p>
          <a:p>
            <a:pPr lvl="0">
              <a:spcBef>
                <a:spcPct val="0"/>
              </a:spcBef>
              <a:defRPr/>
            </a:pPr>
            <a:r>
              <a:rPr lang="en-US" sz="3600" b="1" dirty="0" smtClean="0">
                <a:solidFill>
                  <a:schemeClr val="bg1"/>
                </a:solidFill>
                <a:latin typeface="Arial Narrow" pitchFamily="34" charset="0"/>
                <a:cs typeface="Arial" pitchFamily="34" charset="0"/>
              </a:rPr>
              <a:t> 							               “Your claim that the Jews said the body was stolen is based on Matthew.                                          If I don’t trust Matthew on its portrayal of Jesus,           why would I trust its portrayal of his opponents?”</a:t>
            </a:r>
            <a:endParaRPr lang="en-US" sz="3600" b="1" dirty="0">
              <a:solidFill>
                <a:schemeClr val="bg1"/>
              </a:solidFill>
              <a:latin typeface="Arial Narrow" pitchFamily="34" charset="0"/>
            </a:endParaRPr>
          </a:p>
        </p:txBody>
      </p:sp>
      <p:sp>
        <p:nvSpPr>
          <p:cNvPr id="5" name="Rectangle 4"/>
          <p:cNvSpPr/>
          <p:nvPr/>
        </p:nvSpPr>
        <p:spPr>
          <a:xfrm rot="20486387">
            <a:off x="714493" y="1120703"/>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p:cNvSpPr txBox="1">
            <a:spLocks/>
          </p:cNvSpPr>
          <p:nvPr/>
        </p:nvSpPr>
        <p:spPr>
          <a:xfrm>
            <a:off x="-35473" y="2743200"/>
            <a:ext cx="9144000" cy="3124200"/>
          </a:xfrm>
          <a:prstGeom prst="rect">
            <a:avLst/>
          </a:prstGeom>
          <a:solidFill>
            <a:schemeClr val="bg1"/>
          </a:solidFill>
        </p:spPr>
        <p:txBody>
          <a:bodyPr vert="horz" lIns="91440" tIns="45720" rIns="91440" bIns="45720" rtlCol="0" anchor="ctr">
            <a:normAutofit fontScale="97500" lnSpcReduction="10000"/>
          </a:bodyPr>
          <a:lstStyle/>
          <a:p>
            <a:pPr>
              <a:spcBef>
                <a:spcPct val="0"/>
              </a:spcBef>
              <a:defRPr/>
            </a:pPr>
            <a:r>
              <a:rPr lang="en-US" sz="2400" b="1" dirty="0" smtClean="0">
                <a:solidFill>
                  <a:srgbClr val="FF0000"/>
                </a:solidFill>
                <a:latin typeface="Arial Black" panose="020B0A04020102020204" pitchFamily="34" charset="0"/>
                <a:ea typeface="+mj-ea"/>
                <a:cs typeface="+mj-cs"/>
              </a:rPr>
              <a:t>(</a:t>
            </a:r>
            <a:r>
              <a:rPr lang="en-US" sz="2700" b="1" dirty="0" smtClean="0">
                <a:solidFill>
                  <a:srgbClr val="FF0000"/>
                </a:solidFill>
                <a:latin typeface="Arial Black" panose="020B0A04020102020204" pitchFamily="34" charset="0"/>
                <a:ea typeface="+mj-ea"/>
                <a:cs typeface="+mj-cs"/>
              </a:rPr>
              <a:t>A.) </a:t>
            </a:r>
            <a:r>
              <a:rPr lang="en-US" sz="2700" dirty="0" smtClean="0">
                <a:solidFill>
                  <a:prstClr val="black"/>
                </a:solidFill>
                <a:ea typeface="+mj-ea"/>
                <a:cs typeface="+mj-cs"/>
              </a:rPr>
              <a:t>With Matthew containing more Old Testament citations than any other gospel, a </a:t>
            </a:r>
            <a:r>
              <a:rPr lang="en-US" sz="2700" b="1" dirty="0" smtClean="0">
                <a:solidFill>
                  <a:prstClr val="black"/>
                </a:solidFill>
                <a:ea typeface="+mj-ea"/>
                <a:cs typeface="+mj-cs"/>
              </a:rPr>
              <a:t>Jewish audience </a:t>
            </a:r>
            <a:r>
              <a:rPr lang="en-US" sz="2700" dirty="0" smtClean="0">
                <a:solidFill>
                  <a:prstClr val="black"/>
                </a:solidFill>
                <a:ea typeface="+mj-ea"/>
                <a:cs typeface="+mj-cs"/>
              </a:rPr>
              <a:t>is indicated.  </a:t>
            </a:r>
          </a:p>
          <a:p>
            <a:pPr>
              <a:spcBef>
                <a:spcPct val="0"/>
              </a:spcBef>
              <a:defRPr/>
            </a:pPr>
            <a:r>
              <a:rPr lang="en-US" sz="2700" b="1" dirty="0" smtClean="0">
                <a:solidFill>
                  <a:srgbClr val="FF0000"/>
                </a:solidFill>
                <a:latin typeface="Arial Black" panose="020B0A04020102020204" pitchFamily="34" charset="0"/>
                <a:ea typeface="+mj-ea"/>
                <a:cs typeface="+mj-cs"/>
              </a:rPr>
              <a:t>(B) </a:t>
            </a:r>
            <a:r>
              <a:rPr lang="en-US" sz="2700" dirty="0" smtClean="0">
                <a:solidFill>
                  <a:prstClr val="black"/>
                </a:solidFill>
                <a:ea typeface="+mj-ea"/>
                <a:cs typeface="+mj-cs"/>
              </a:rPr>
              <a:t>A </a:t>
            </a:r>
            <a:r>
              <a:rPr lang="en-US" sz="2700" b="1" dirty="0" smtClean="0">
                <a:solidFill>
                  <a:prstClr val="black"/>
                </a:solidFill>
                <a:ea typeface="+mj-ea"/>
                <a:cs typeface="+mj-cs"/>
              </a:rPr>
              <a:t>Jewish audience of his day </a:t>
            </a:r>
            <a:r>
              <a:rPr lang="en-US" sz="2700" dirty="0" smtClean="0">
                <a:solidFill>
                  <a:prstClr val="black"/>
                </a:solidFill>
                <a:ea typeface="+mj-ea"/>
                <a:cs typeface="+mj-cs"/>
              </a:rPr>
              <a:t>(i.e.; the time when the text was written) would obviously be in a good position to know what was (or was not) being claimed among </a:t>
            </a:r>
            <a:r>
              <a:rPr lang="en-US" sz="2700" b="1" i="1" dirty="0" smtClean="0">
                <a:solidFill>
                  <a:prstClr val="black"/>
                </a:solidFill>
                <a:ea typeface="+mj-ea"/>
                <a:cs typeface="+mj-cs"/>
              </a:rPr>
              <a:t> “among the Jews to this day.”   </a:t>
            </a:r>
          </a:p>
          <a:p>
            <a:pPr>
              <a:spcBef>
                <a:spcPct val="0"/>
              </a:spcBef>
              <a:defRPr/>
            </a:pPr>
            <a:r>
              <a:rPr lang="en-US" sz="2700" b="1" dirty="0" smtClean="0">
                <a:solidFill>
                  <a:srgbClr val="FF0000"/>
                </a:solidFill>
                <a:latin typeface="Arial Black" panose="020B0A04020102020204" pitchFamily="34" charset="0"/>
                <a:ea typeface="+mj-ea"/>
                <a:cs typeface="+mj-cs"/>
              </a:rPr>
              <a:t>(C.) </a:t>
            </a:r>
            <a:r>
              <a:rPr lang="en-US" sz="2700" dirty="0" smtClean="0">
                <a:solidFill>
                  <a:prstClr val="black"/>
                </a:solidFill>
                <a:ea typeface="+mj-ea"/>
                <a:cs typeface="+mj-cs"/>
              </a:rPr>
              <a:t>What would be the point of attributing an opponent’s claim to dishonesty and bribery, if not to undermine a claim that the opponent was actually </a:t>
            </a:r>
            <a:r>
              <a:rPr lang="en-US" sz="2700" dirty="0">
                <a:solidFill>
                  <a:prstClr val="black"/>
                </a:solidFill>
                <a:ea typeface="+mj-ea"/>
                <a:cs typeface="+mj-cs"/>
              </a:rPr>
              <a:t>making? </a:t>
            </a:r>
            <a:endParaRPr lang="en-US" sz="2700" dirty="0" smtClean="0">
              <a:solidFill>
                <a:prstClr val="black"/>
              </a:solidFill>
              <a:ea typeface="+mj-ea"/>
              <a:cs typeface="+mj-cs"/>
            </a:endParaRPr>
          </a:p>
        </p:txBody>
      </p:sp>
      <p:sp>
        <p:nvSpPr>
          <p:cNvPr id="3" name="Rectangular Callout 2"/>
          <p:cNvSpPr/>
          <p:nvPr/>
        </p:nvSpPr>
        <p:spPr>
          <a:xfrm>
            <a:off x="571500" y="124810"/>
            <a:ext cx="8343900" cy="1316421"/>
          </a:xfrm>
          <a:prstGeom prst="wedgeRectCallout">
            <a:avLst>
              <a:gd name="adj1" fmla="val -56499"/>
              <a:gd name="adj2" fmla="val 30018"/>
            </a:avLst>
          </a:prstGeom>
          <a:solidFill>
            <a:schemeClr val="tx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rgbClr val="FFFF00"/>
                </a:solidFill>
              </a:rPr>
              <a:t>skeptic objection</a:t>
            </a:r>
            <a:r>
              <a:rPr lang="en-US" sz="2000" dirty="0" smtClean="0">
                <a:solidFill>
                  <a:prstClr val="white"/>
                </a:solidFill>
              </a:rPr>
              <a:t>: </a:t>
            </a:r>
            <a:r>
              <a:rPr lang="en-US" sz="2000" dirty="0">
                <a:solidFill>
                  <a:prstClr val="white"/>
                </a:solidFill>
              </a:rPr>
              <a:t>“You can’t use Matthew 28 as a source for what </a:t>
            </a:r>
            <a:r>
              <a:rPr lang="en-US" sz="2000" dirty="0" smtClean="0">
                <a:solidFill>
                  <a:prstClr val="white"/>
                </a:solidFill>
              </a:rPr>
              <a:t>the unbelievers said.  As </a:t>
            </a:r>
            <a:r>
              <a:rPr lang="en-US" sz="2000" dirty="0">
                <a:solidFill>
                  <a:prstClr val="white"/>
                </a:solidFill>
              </a:rPr>
              <a:t>a skeptic, </a:t>
            </a:r>
            <a:r>
              <a:rPr lang="en-US" sz="2000" dirty="0" smtClean="0">
                <a:solidFill>
                  <a:prstClr val="white"/>
                </a:solidFill>
              </a:rPr>
              <a:t>if I </a:t>
            </a:r>
            <a:r>
              <a:rPr lang="en-US" sz="2000" dirty="0">
                <a:solidFill>
                  <a:prstClr val="white"/>
                </a:solidFill>
              </a:rPr>
              <a:t>don’t accept the gospel accounts of  the virgin </a:t>
            </a:r>
            <a:r>
              <a:rPr lang="en-US" sz="2000" dirty="0" smtClean="0">
                <a:solidFill>
                  <a:prstClr val="white"/>
                </a:solidFill>
              </a:rPr>
              <a:t>birth in </a:t>
            </a:r>
            <a:r>
              <a:rPr lang="en-US" sz="2000" dirty="0" err="1" smtClean="0">
                <a:solidFill>
                  <a:prstClr val="white"/>
                </a:solidFill>
              </a:rPr>
              <a:t>ch.</a:t>
            </a:r>
            <a:r>
              <a:rPr lang="en-US" sz="2000" dirty="0" smtClean="0">
                <a:solidFill>
                  <a:prstClr val="white"/>
                </a:solidFill>
              </a:rPr>
              <a:t> 1, or the walking </a:t>
            </a:r>
            <a:r>
              <a:rPr lang="en-US" sz="2000" dirty="0">
                <a:solidFill>
                  <a:prstClr val="white"/>
                </a:solidFill>
              </a:rPr>
              <a:t>on </a:t>
            </a:r>
            <a:r>
              <a:rPr lang="en-US" sz="2000" dirty="0" smtClean="0">
                <a:solidFill>
                  <a:prstClr val="white"/>
                </a:solidFill>
              </a:rPr>
              <a:t>water in </a:t>
            </a:r>
            <a:r>
              <a:rPr lang="en-US" sz="2000" dirty="0" err="1" smtClean="0">
                <a:solidFill>
                  <a:prstClr val="white"/>
                </a:solidFill>
              </a:rPr>
              <a:t>ch.</a:t>
            </a:r>
            <a:r>
              <a:rPr lang="en-US" sz="2000" dirty="0" smtClean="0">
                <a:solidFill>
                  <a:prstClr val="white"/>
                </a:solidFill>
              </a:rPr>
              <a:t> 14, why should </a:t>
            </a:r>
            <a:r>
              <a:rPr lang="en-US" sz="2000" dirty="0">
                <a:solidFill>
                  <a:prstClr val="white"/>
                </a:solidFill>
              </a:rPr>
              <a:t>I accept </a:t>
            </a:r>
            <a:r>
              <a:rPr lang="en-US" sz="2000" dirty="0" smtClean="0">
                <a:solidFill>
                  <a:prstClr val="white"/>
                </a:solidFill>
              </a:rPr>
              <a:t>from </a:t>
            </a:r>
            <a:r>
              <a:rPr lang="en-US" sz="2000" dirty="0" err="1" smtClean="0">
                <a:solidFill>
                  <a:prstClr val="white"/>
                </a:solidFill>
              </a:rPr>
              <a:t>from</a:t>
            </a:r>
            <a:r>
              <a:rPr lang="en-US" sz="2000" dirty="0" smtClean="0">
                <a:solidFill>
                  <a:prstClr val="white"/>
                </a:solidFill>
              </a:rPr>
              <a:t> </a:t>
            </a:r>
            <a:r>
              <a:rPr lang="en-US" sz="2000" dirty="0" err="1" smtClean="0">
                <a:solidFill>
                  <a:prstClr val="white"/>
                </a:solidFill>
              </a:rPr>
              <a:t>ch.</a:t>
            </a:r>
            <a:r>
              <a:rPr lang="en-US" sz="2000" dirty="0" smtClean="0">
                <a:solidFill>
                  <a:prstClr val="white"/>
                </a:solidFill>
              </a:rPr>
              <a:t>  28 that the Jews said the body was stolen?</a:t>
            </a:r>
            <a:endParaRPr lang="en-US" dirty="0">
              <a:solidFill>
                <a:prstClr val="white"/>
              </a:solidFill>
            </a:endParaRPr>
          </a:p>
        </p:txBody>
      </p:sp>
      <p:sp>
        <p:nvSpPr>
          <p:cNvPr id="5" name="Rectangular Callout 4"/>
          <p:cNvSpPr/>
          <p:nvPr/>
        </p:nvSpPr>
        <p:spPr>
          <a:xfrm>
            <a:off x="152400" y="1502979"/>
            <a:ext cx="8001000" cy="1316421"/>
          </a:xfrm>
          <a:prstGeom prst="wedgeRectCallout">
            <a:avLst>
              <a:gd name="adj1" fmla="val 61137"/>
              <a:gd name="adj2" fmla="val 34809"/>
            </a:avLst>
          </a:prstGeom>
          <a:solidFill>
            <a:schemeClr val="tx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srgbClr val="FFFF00"/>
                </a:solidFill>
              </a:rPr>
              <a:t>reply:</a:t>
            </a:r>
            <a:r>
              <a:rPr lang="en-US" sz="2000" dirty="0" smtClean="0">
                <a:solidFill>
                  <a:srgbClr val="FFFF00"/>
                </a:solidFill>
              </a:rPr>
              <a:t> </a:t>
            </a:r>
            <a:r>
              <a:rPr lang="en-US" sz="2000" dirty="0">
                <a:solidFill>
                  <a:prstClr val="white"/>
                </a:solidFill>
              </a:rPr>
              <a:t> Because even from a legendary/propaganda point of </a:t>
            </a:r>
            <a:r>
              <a:rPr lang="en-US" sz="2000" dirty="0" smtClean="0">
                <a:solidFill>
                  <a:prstClr val="white"/>
                </a:solidFill>
              </a:rPr>
              <a:t>view,</a:t>
            </a:r>
          </a:p>
          <a:p>
            <a:pPr algn="ctr"/>
            <a:r>
              <a:rPr lang="en-US" sz="2000" dirty="0" smtClean="0">
                <a:solidFill>
                  <a:prstClr val="white"/>
                </a:solidFill>
              </a:rPr>
              <a:t>the </a:t>
            </a:r>
            <a:r>
              <a:rPr lang="en-US" sz="2000" dirty="0">
                <a:solidFill>
                  <a:prstClr val="white"/>
                </a:solidFill>
              </a:rPr>
              <a:t>one statement in Mt. 28 that would still fit would be </a:t>
            </a:r>
            <a:r>
              <a:rPr lang="en-US" sz="2000" dirty="0" smtClean="0">
                <a:solidFill>
                  <a:prstClr val="white"/>
                </a:solidFill>
              </a:rPr>
              <a:t>this:  </a:t>
            </a:r>
            <a:r>
              <a:rPr lang="en-US" sz="2000" dirty="0">
                <a:solidFill>
                  <a:prstClr val="white"/>
                </a:solidFill>
              </a:rPr>
              <a:t>	</a:t>
            </a:r>
            <a:br>
              <a:rPr lang="en-US" sz="2000" dirty="0">
                <a:solidFill>
                  <a:prstClr val="white"/>
                </a:solidFill>
              </a:rPr>
            </a:br>
            <a:r>
              <a:rPr lang="en-US" sz="2000" b="1" dirty="0" smtClean="0">
                <a:solidFill>
                  <a:prstClr val="white"/>
                </a:solidFill>
              </a:rPr>
              <a:t>“</a:t>
            </a:r>
            <a:r>
              <a:rPr lang="en-US" sz="2000" b="1" dirty="0">
                <a:solidFill>
                  <a:prstClr val="white"/>
                </a:solidFill>
              </a:rPr>
              <a:t>this story has been </a:t>
            </a:r>
            <a:r>
              <a:rPr lang="en-US" sz="2400" b="1" dirty="0" smtClean="0">
                <a:solidFill>
                  <a:srgbClr val="FFFF00"/>
                </a:solidFill>
              </a:rPr>
              <a:t>SPREAD AMONG THE JEWS TO THIS DAY</a:t>
            </a:r>
            <a:r>
              <a:rPr lang="en-US" sz="2000" b="1" dirty="0" smtClean="0">
                <a:solidFill>
                  <a:srgbClr val="FFFF00"/>
                </a:solidFill>
              </a:rPr>
              <a:t>.”  </a:t>
            </a:r>
            <a:r>
              <a:rPr lang="en-US" sz="2000" b="1" i="1" dirty="0" smtClean="0">
                <a:solidFill>
                  <a:schemeClr val="bg1"/>
                </a:solidFill>
              </a:rPr>
              <a:t>Here’s why:</a:t>
            </a:r>
            <a:endParaRPr lang="en-US" b="1" i="1" dirty="0">
              <a:solidFill>
                <a:schemeClr val="bg1"/>
              </a:solidFill>
            </a:endParaRPr>
          </a:p>
        </p:txBody>
      </p:sp>
      <p:sp>
        <p:nvSpPr>
          <p:cNvPr id="2" name="Rectangle 1"/>
          <p:cNvSpPr/>
          <p:nvPr/>
        </p:nvSpPr>
        <p:spPr>
          <a:xfrm>
            <a:off x="-17080" y="5791200"/>
            <a:ext cx="9161080" cy="1066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2200" dirty="0">
                <a:solidFill>
                  <a:schemeClr val="bg1"/>
                </a:solidFill>
                <a:ea typeface="+mj-ea"/>
                <a:cs typeface="+mj-cs"/>
              </a:rPr>
              <a:t>The </a:t>
            </a:r>
            <a:r>
              <a:rPr lang="en-US" sz="2200" dirty="0" smtClean="0">
                <a:solidFill>
                  <a:schemeClr val="bg1"/>
                </a:solidFill>
                <a:ea typeface="+mj-ea"/>
                <a:cs typeface="+mj-cs"/>
              </a:rPr>
              <a:t>stolen body argument is also repeated later in Justin Martyr’s 2</a:t>
            </a:r>
            <a:r>
              <a:rPr lang="en-US" sz="2200" baseline="30000" dirty="0" smtClean="0">
                <a:solidFill>
                  <a:schemeClr val="bg1"/>
                </a:solidFill>
                <a:ea typeface="+mj-ea"/>
                <a:cs typeface="+mj-cs"/>
              </a:rPr>
              <a:t>nd</a:t>
            </a:r>
            <a:r>
              <a:rPr lang="en-US" sz="2200" dirty="0" smtClean="0">
                <a:solidFill>
                  <a:schemeClr val="bg1"/>
                </a:solidFill>
                <a:ea typeface="+mj-ea"/>
                <a:cs typeface="+mj-cs"/>
              </a:rPr>
              <a:t> century </a:t>
            </a:r>
            <a:r>
              <a:rPr lang="en-US" sz="2200" b="1" i="1" u="sng" dirty="0" smtClean="0">
                <a:solidFill>
                  <a:schemeClr val="bg1"/>
                </a:solidFill>
                <a:ea typeface="+mj-ea"/>
                <a:cs typeface="+mj-cs"/>
              </a:rPr>
              <a:t>Dialogue </a:t>
            </a:r>
            <a:r>
              <a:rPr lang="en-US" sz="2200" b="1" i="1" u="sng" dirty="0">
                <a:solidFill>
                  <a:schemeClr val="bg1"/>
                </a:solidFill>
                <a:ea typeface="+mj-ea"/>
                <a:cs typeface="+mj-cs"/>
              </a:rPr>
              <a:t>with </a:t>
            </a:r>
            <a:r>
              <a:rPr lang="en-US" sz="2200" b="1" i="1" u="sng" dirty="0" err="1" smtClean="0">
                <a:solidFill>
                  <a:schemeClr val="bg1"/>
                </a:solidFill>
                <a:ea typeface="+mj-ea"/>
                <a:cs typeface="+mj-cs"/>
              </a:rPr>
              <a:t>Trypho</a:t>
            </a:r>
            <a:r>
              <a:rPr lang="en-US" sz="2200" b="1" i="1" u="sng" dirty="0" smtClean="0">
                <a:solidFill>
                  <a:schemeClr val="bg1"/>
                </a:solidFill>
                <a:ea typeface="+mj-ea"/>
                <a:cs typeface="+mj-cs"/>
              </a:rPr>
              <a:t>; 108</a:t>
            </a:r>
            <a:r>
              <a:rPr lang="en-US" sz="2200" dirty="0" smtClean="0">
                <a:solidFill>
                  <a:schemeClr val="bg1"/>
                </a:solidFill>
                <a:ea typeface="+mj-ea"/>
                <a:cs typeface="+mj-cs"/>
              </a:rPr>
              <a:t>, </a:t>
            </a:r>
            <a:r>
              <a:rPr lang="en-US" sz="2200" dirty="0">
                <a:solidFill>
                  <a:schemeClr val="bg1"/>
                </a:solidFill>
                <a:ea typeface="+mj-ea"/>
                <a:cs typeface="+mj-cs"/>
              </a:rPr>
              <a:t>where the claim that the disciples stole the body by night is again presented as a Jewish argument.</a:t>
            </a:r>
          </a:p>
        </p:txBody>
      </p:sp>
    </p:spTree>
    <p:extLst>
      <p:ext uri="{BB962C8B-B14F-4D97-AF65-F5344CB8AC3E}">
        <p14:creationId xmlns:p14="http://schemas.microsoft.com/office/powerpoint/2010/main" val="17917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wipe(up)">
                                      <p:cBhvr>
                                        <p:cTn id="7" dur="5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wipe(up)">
                                      <p:cBhvr>
                                        <p:cTn id="12" dur="5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wipe(up)">
                                      <p:cBhvr>
                                        <p:cTn id="17" dur="5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endParaRPr lang="en-US" sz="4000" b="1" i="1" dirty="0">
              <a:solidFill>
                <a:srgbClr val="FFFF00"/>
              </a:solidFill>
              <a:latin typeface="Arial Narrow" pitchFamily="34" charset="0"/>
            </a:endParaRPr>
          </a:p>
        </p:txBody>
      </p:sp>
      <p:sp>
        <p:nvSpPr>
          <p:cNvPr id="7" name="Rounded Rectangle 6"/>
          <p:cNvSpPr/>
          <p:nvPr/>
        </p:nvSpPr>
        <p:spPr>
          <a:xfrm>
            <a:off x="2362200" y="457200"/>
            <a:ext cx="4495800" cy="2667000"/>
          </a:xfrm>
          <a:prstGeom prst="roundRect">
            <a:avLst>
              <a:gd name="adj" fmla="val 757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Narrow" pitchFamily="34" charset="0"/>
              </a:rPr>
              <a:t>Mt.28.15b </a:t>
            </a:r>
            <a:r>
              <a:rPr lang="en-US" sz="1600" dirty="0" err="1" smtClean="0">
                <a:solidFill>
                  <a:schemeClr val="tx1"/>
                </a:solidFill>
                <a:latin typeface="Arial Narrow" pitchFamily="34" charset="0"/>
              </a:rPr>
              <a:t>nasb</a:t>
            </a:r>
            <a:endParaRPr lang="en-US" sz="1600" dirty="0" smtClean="0">
              <a:solidFill>
                <a:schemeClr val="tx1"/>
              </a:solidFill>
              <a:latin typeface="Arial Narrow" pitchFamily="34" charset="0"/>
            </a:endParaRPr>
          </a:p>
          <a:p>
            <a:pPr algn="ctr"/>
            <a:r>
              <a:rPr lang="en-US" sz="1200" dirty="0" smtClean="0">
                <a:solidFill>
                  <a:schemeClr val="tx1"/>
                </a:solidFill>
                <a:latin typeface="Arial Narrow" pitchFamily="34" charset="0"/>
              </a:rPr>
              <a:t> </a:t>
            </a:r>
          </a:p>
          <a:p>
            <a:pPr algn="ctr"/>
            <a:r>
              <a:rPr lang="en-US" sz="3200" b="1" dirty="0" smtClean="0">
                <a:solidFill>
                  <a:schemeClr val="tx1"/>
                </a:solidFill>
              </a:rPr>
              <a:t>“this story was widely</a:t>
            </a:r>
          </a:p>
          <a:p>
            <a:pPr algn="ctr"/>
            <a:r>
              <a:rPr lang="en-US" sz="3200" b="1" dirty="0" smtClean="0">
                <a:solidFill>
                  <a:schemeClr val="tx1"/>
                </a:solidFill>
              </a:rPr>
              <a:t> spread among the </a:t>
            </a:r>
          </a:p>
          <a:p>
            <a:pPr algn="ctr"/>
            <a:r>
              <a:rPr lang="en-US" sz="3200" b="1" dirty="0" smtClean="0">
                <a:solidFill>
                  <a:schemeClr val="tx1"/>
                </a:solidFill>
              </a:rPr>
              <a:t>Jews, and is to this day”</a:t>
            </a:r>
          </a:p>
        </p:txBody>
      </p:sp>
      <p:sp>
        <p:nvSpPr>
          <p:cNvPr id="9" name="Oval 8"/>
          <p:cNvSpPr/>
          <p:nvPr/>
        </p:nvSpPr>
        <p:spPr>
          <a:xfrm>
            <a:off x="4572000" y="2286000"/>
            <a:ext cx="20574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38400" y="2286000"/>
            <a:ext cx="1219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362200" y="4267200"/>
            <a:ext cx="4495800" cy="1905000"/>
          </a:xfrm>
          <a:prstGeom prst="roundRect">
            <a:avLst>
              <a:gd name="adj" fmla="val 757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solidFill>
                  <a:schemeClr val="tx1"/>
                </a:solidFill>
                <a:latin typeface="Arial Black" pitchFamily="34" charset="0"/>
              </a:rPr>
              <a:t>original </a:t>
            </a:r>
          </a:p>
          <a:p>
            <a:pPr algn="ctr"/>
            <a:r>
              <a:rPr lang="en-US" sz="3600" b="1" dirty="0" smtClean="0">
                <a:solidFill>
                  <a:schemeClr val="tx1"/>
                </a:solidFill>
                <a:latin typeface="Arial Black" pitchFamily="34" charset="0"/>
              </a:rPr>
              <a:t>audience</a:t>
            </a:r>
            <a:endParaRPr lang="en-US" sz="3200" b="1" dirty="0" smtClean="0">
              <a:solidFill>
                <a:schemeClr val="tx1"/>
              </a:solidFill>
              <a:latin typeface="Arial Black" pitchFamily="34" charset="0"/>
            </a:endParaRPr>
          </a:p>
        </p:txBody>
      </p:sp>
      <p:sp>
        <p:nvSpPr>
          <p:cNvPr id="14" name="Circular Arrow 13"/>
          <p:cNvSpPr/>
          <p:nvPr/>
        </p:nvSpPr>
        <p:spPr>
          <a:xfrm rot="6252051" flipH="1">
            <a:off x="4352888" y="2439763"/>
            <a:ext cx="3510380" cy="3016862"/>
          </a:xfrm>
          <a:prstGeom prst="circularArrow">
            <a:avLst>
              <a:gd name="adj1" fmla="val 10765"/>
              <a:gd name="adj2" fmla="val 1089049"/>
              <a:gd name="adj3" fmla="val 20174754"/>
              <a:gd name="adj4" fmla="val 11944593"/>
              <a:gd name="adj5" fmla="val 11799"/>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4400467" flipH="1" flipV="1">
            <a:off x="1224977" y="2235499"/>
            <a:ext cx="3638473" cy="3375815"/>
          </a:xfrm>
          <a:prstGeom prst="circularArrow">
            <a:avLst>
              <a:gd name="adj1" fmla="val 10765"/>
              <a:gd name="adj2" fmla="val 1089049"/>
              <a:gd name="adj3" fmla="val 20174754"/>
              <a:gd name="adj4" fmla="val 11944593"/>
              <a:gd name="adj5" fmla="val 11799"/>
            </a:avLst>
          </a:prstGeom>
          <a:solidFill>
            <a:schemeClr val="bg1"/>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wn Arrow 15"/>
          <p:cNvSpPr/>
          <p:nvPr/>
        </p:nvSpPr>
        <p:spPr>
          <a:xfrm>
            <a:off x="4038600" y="3200400"/>
            <a:ext cx="1143000" cy="1371600"/>
          </a:xfrm>
          <a:prstGeom prst="downArrow">
            <a:avLst>
              <a:gd name="adj1" fmla="val 66000"/>
              <a:gd name="adj2" fmla="val 50000"/>
            </a:avLst>
          </a:prstGeom>
          <a:ln>
            <a:solidFill>
              <a:schemeClr val="tx1"/>
            </a:solidFill>
          </a:ln>
          <a:effectLst>
            <a:outerShdw blurRad="50800" dist="38100" dir="5400000" algn="t"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two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further</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observations</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on the empty tomb… </a:t>
            </a:r>
            <a:r>
              <a:rPr lang="en-US" sz="4000" b="1" i="1" u="sng" dirty="0" smtClean="0">
                <a:solidFill>
                  <a:schemeClr val="bg1"/>
                </a:solidFill>
                <a:latin typeface="Arial" pitchFamily="34" charset="0"/>
                <a:cs typeface="Arial" pitchFamily="34" charset="0"/>
              </a:rPr>
              <a:t/>
            </a:r>
            <a:br>
              <a:rPr lang="en-US" sz="4000" b="1" i="1" u="sng" dirty="0" smtClean="0">
                <a:solidFill>
                  <a:schemeClr val="bg1"/>
                </a:solidFill>
                <a:latin typeface="Arial" pitchFamily="34" charset="0"/>
                <a:cs typeface="Arial" pitchFamily="34" charset="0"/>
              </a:rPr>
            </a:br>
            <a:r>
              <a:rPr lang="en-US" sz="4000" b="1" i="1" u="sng" dirty="0" smtClean="0">
                <a:solidFill>
                  <a:schemeClr val="bg1"/>
                </a:solidFill>
                <a:latin typeface="Arial" pitchFamily="34" charset="0"/>
                <a:cs typeface="Arial" pitchFamily="34" charset="0"/>
              </a:rPr>
              <a:t> </a:t>
            </a:r>
            <a:r>
              <a:rPr lang="en-US" sz="4000" b="1" i="1" dirty="0" smtClean="0">
                <a:solidFill>
                  <a:schemeClr val="bg1"/>
                </a:solidFill>
                <a:latin typeface="Arial Narrow" pitchFamily="34" charset="0"/>
              </a:rPr>
              <a:t/>
            </a:r>
            <a:br>
              <a:rPr lang="en-US" sz="4000" b="1" i="1" dirty="0" smtClean="0">
                <a:solidFill>
                  <a:schemeClr val="bg1"/>
                </a:solidFill>
                <a:latin typeface="Arial Narrow" pitchFamily="34" charset="0"/>
              </a:rPr>
            </a:br>
            <a:endParaRPr lang="en-US" sz="4000" b="1" i="1"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3600" b="1" dirty="0" smtClean="0">
                <a:solidFill>
                  <a:schemeClr val="bg1"/>
                </a:solidFill>
                <a:latin typeface="+mn-lt"/>
              </a:rPr>
              <a:t>(a.)  LOCALE:</a:t>
            </a:r>
            <a:r>
              <a:rPr lang="en-US" sz="3600" b="1" dirty="0" smtClean="0">
                <a:solidFill>
                  <a:schemeClr val="bg1"/>
                </a:solidFill>
                <a:latin typeface="+mn-lt"/>
                <a:cs typeface="Arial" pitchFamily="34" charset="0"/>
              </a:rPr>
              <a:t> </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	The church began in Jerusalem,</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	the city of Jesus’ death &amp; burial.</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
            </a:r>
            <a:br>
              <a:rPr lang="en-US" sz="3600" b="1" dirty="0" smtClean="0">
                <a:solidFill>
                  <a:schemeClr val="bg1"/>
                </a:solidFill>
                <a:latin typeface="+mn-lt"/>
                <a:cs typeface="Arial" pitchFamily="34" charset="0"/>
              </a:rPr>
            </a:br>
            <a:r>
              <a:rPr lang="en-US" sz="3600" b="1" dirty="0" smtClean="0">
                <a:solidFill>
                  <a:schemeClr val="bg1"/>
                </a:solidFill>
                <a:latin typeface="Arial" pitchFamily="34" charset="0"/>
                <a:cs typeface="Arial" pitchFamily="34" charset="0"/>
              </a:rPr>
              <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 </a:t>
            </a:r>
            <a:br>
              <a:rPr lang="en-US" sz="3600" b="1" dirty="0" smtClean="0">
                <a:solidFill>
                  <a:schemeClr val="bg1"/>
                </a:solidFill>
                <a:latin typeface="Arial" pitchFamily="34" charset="0"/>
                <a:cs typeface="Arial" pitchFamily="34" charset="0"/>
              </a:rPr>
            </a:br>
            <a:r>
              <a:rPr lang="en-US" sz="3600" b="1" dirty="0" smtClean="0">
                <a:solidFill>
                  <a:srgbClr val="FFFF00"/>
                </a:solidFill>
                <a:latin typeface="Arial" pitchFamily="34" charset="0"/>
                <a:cs typeface="Arial" pitchFamily="34" charset="0"/>
              </a:rPr>
              <a:t/>
            </a:r>
            <a:br>
              <a:rPr lang="en-US" sz="3600" b="1" dirty="0" smtClean="0">
                <a:solidFill>
                  <a:srgbClr val="FFFF00"/>
                </a:solidFill>
                <a:latin typeface="Arial" pitchFamily="34" charset="0"/>
                <a:cs typeface="Arial" pitchFamily="34" charset="0"/>
              </a:rPr>
            </a:br>
            <a:endParaRPr lang="en-US" sz="3400" b="1" dirty="0">
              <a:solidFill>
                <a:srgbClr val="FFFF00"/>
              </a:solidFill>
              <a:latin typeface="Arial Narrow" pitchFamily="34" charset="0"/>
            </a:endParaRPr>
          </a:p>
        </p:txBody>
      </p:sp>
      <p:sp>
        <p:nvSpPr>
          <p:cNvPr id="3" name="Rounded Rectangle 2"/>
          <p:cNvSpPr/>
          <p:nvPr/>
        </p:nvSpPr>
        <p:spPr>
          <a:xfrm>
            <a:off x="0" y="3733800"/>
            <a:ext cx="9144000" cy="14478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i="1" dirty="0" smtClean="0">
                <a:solidFill>
                  <a:schemeClr val="tx1"/>
                </a:solidFill>
                <a:latin typeface="Arial Narrow" pitchFamily="34" charset="0"/>
              </a:rPr>
              <a:t>If there had been a demonstrably non-empty tomb,</a:t>
            </a:r>
            <a:br>
              <a:rPr lang="en-US" sz="3200" b="1" i="1" dirty="0" smtClean="0">
                <a:solidFill>
                  <a:schemeClr val="tx1"/>
                </a:solidFill>
                <a:latin typeface="Arial Narrow" pitchFamily="34" charset="0"/>
              </a:rPr>
            </a:br>
            <a:r>
              <a:rPr lang="en-US" sz="3200" b="1" i="1" dirty="0" smtClean="0">
                <a:solidFill>
                  <a:schemeClr val="tx1"/>
                </a:solidFill>
                <a:latin typeface="Arial Narrow" pitchFamily="34" charset="0"/>
              </a:rPr>
              <a:t>it would have had a very different effect than</a:t>
            </a:r>
            <a:br>
              <a:rPr lang="en-US" sz="3200" b="1" i="1" dirty="0" smtClean="0">
                <a:solidFill>
                  <a:schemeClr val="tx1"/>
                </a:solidFill>
                <a:latin typeface="Arial Narrow" pitchFamily="34" charset="0"/>
              </a:rPr>
            </a:br>
            <a:r>
              <a:rPr lang="en-US" sz="3200" b="1" i="1" dirty="0" smtClean="0">
                <a:solidFill>
                  <a:schemeClr val="tx1"/>
                </a:solidFill>
                <a:latin typeface="Arial Narrow" pitchFamily="34" charset="0"/>
              </a:rPr>
              <a:t>a demonstrably empty tomb.</a:t>
            </a:r>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4800" b="1" dirty="0" smtClean="0">
                <a:solidFill>
                  <a:schemeClr val="bg1"/>
                </a:solidFill>
                <a:latin typeface="Calibri" panose="020F0502020204030204" pitchFamily="34" charset="0"/>
                <a:cs typeface="Narkisim" pitchFamily="34" charset="-79"/>
              </a:rPr>
              <a:t>John 1:46</a:t>
            </a:r>
            <a:br>
              <a:rPr lang="en-US" sz="4800" b="1" dirty="0" smtClean="0">
                <a:solidFill>
                  <a:schemeClr val="bg1"/>
                </a:solidFill>
                <a:latin typeface="Calibri" panose="020F0502020204030204" pitchFamily="34" charset="0"/>
                <a:cs typeface="Narkisim" pitchFamily="34" charset="-79"/>
              </a:rPr>
            </a:br>
            <a:r>
              <a:rPr lang="en-US" sz="4800" b="1" dirty="0" smtClean="0">
                <a:solidFill>
                  <a:schemeClr val="bg1"/>
                </a:solidFill>
                <a:latin typeface="Calibri" panose="020F0502020204030204" pitchFamily="34" charset="0"/>
                <a:cs typeface="Narkisim" pitchFamily="34" charset="-79"/>
              </a:rPr>
              <a:t/>
            </a:r>
            <a:br>
              <a:rPr lang="en-US" sz="4800" b="1" dirty="0" smtClean="0">
                <a:solidFill>
                  <a:schemeClr val="bg1"/>
                </a:solidFill>
                <a:latin typeface="Calibri" panose="020F0502020204030204" pitchFamily="34" charset="0"/>
                <a:cs typeface="Narkisim" pitchFamily="34" charset="-79"/>
              </a:rPr>
            </a:br>
            <a:r>
              <a:rPr lang="en-US" sz="4800" b="1" dirty="0" smtClean="0">
                <a:solidFill>
                  <a:schemeClr val="bg1"/>
                </a:solidFill>
                <a:latin typeface="Calibri" panose="020F0502020204030204" pitchFamily="34" charset="0"/>
                <a:cs typeface="Narkisim" pitchFamily="34" charset="-79"/>
              </a:rPr>
              <a:t>Acts 17:11</a:t>
            </a:r>
            <a:br>
              <a:rPr lang="en-US" sz="4800" b="1" dirty="0" smtClean="0">
                <a:solidFill>
                  <a:schemeClr val="bg1"/>
                </a:solidFill>
                <a:latin typeface="Calibri" panose="020F0502020204030204" pitchFamily="34" charset="0"/>
                <a:cs typeface="Narkisim" pitchFamily="34" charset="-79"/>
              </a:rPr>
            </a:br>
            <a:r>
              <a:rPr lang="en-US" sz="4800" b="1" dirty="0">
                <a:solidFill>
                  <a:schemeClr val="bg1"/>
                </a:solidFill>
                <a:latin typeface="Calibri" panose="020F0502020204030204" pitchFamily="34" charset="0"/>
                <a:cs typeface="Narkisim" pitchFamily="34" charset="-79"/>
              </a:rPr>
              <a:t/>
            </a:r>
            <a:br>
              <a:rPr lang="en-US" sz="4800" b="1" dirty="0">
                <a:solidFill>
                  <a:schemeClr val="bg1"/>
                </a:solidFill>
                <a:latin typeface="Calibri" panose="020F0502020204030204" pitchFamily="34" charset="0"/>
                <a:cs typeface="Narkisim" pitchFamily="34" charset="-79"/>
              </a:rPr>
            </a:br>
            <a:r>
              <a:rPr lang="en-US" sz="6600" b="1" dirty="0" smtClean="0">
                <a:solidFill>
                  <a:schemeClr val="bg1"/>
                </a:solidFill>
                <a:latin typeface="Calibri" panose="020F0502020204030204" pitchFamily="34" charset="0"/>
                <a:cs typeface="Narkisim" pitchFamily="34" charset="-79"/>
              </a:rPr>
              <a:t/>
            </a:r>
            <a:br>
              <a:rPr lang="en-US" sz="6600" b="1" dirty="0" smtClean="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endParaRPr lang="en-US" sz="2800" i="1" dirty="0">
              <a:solidFill>
                <a:srgbClr val="FFFF00"/>
              </a:solidFill>
              <a:latin typeface="Calibri" panose="020F0502020204030204" pitchFamily="34" charset="0"/>
              <a:cs typeface="Narkisim" pitchFamily="34" charset="-79"/>
            </a:endParaRPr>
          </a:p>
        </p:txBody>
      </p:sp>
    </p:spTree>
    <p:extLst>
      <p:ext uri="{BB962C8B-B14F-4D97-AF65-F5344CB8AC3E}">
        <p14:creationId xmlns:p14="http://schemas.microsoft.com/office/powerpoint/2010/main" val="3571730802"/>
      </p:ext>
    </p:extLst>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pPr algn="l"/>
            <a:r>
              <a:rPr lang="en-US" sz="4000" b="1" dirty="0" smtClean="0">
                <a:solidFill>
                  <a:schemeClr val="bg1"/>
                </a:solidFill>
                <a:latin typeface="+mn-lt"/>
              </a:rPr>
              <a:t>(b.)  Jewish views on female witnesses:</a:t>
            </a:r>
            <a:r>
              <a:rPr lang="en-US" sz="3300" b="1" dirty="0" smtClean="0">
                <a:solidFill>
                  <a:schemeClr val="bg1"/>
                </a:solidFill>
                <a:latin typeface="+mn-lt"/>
              </a:rPr>
              <a:t/>
            </a:r>
            <a:br>
              <a:rPr lang="en-US" sz="3300" b="1" dirty="0" smtClean="0">
                <a:solidFill>
                  <a:schemeClr val="bg1"/>
                </a:solidFill>
                <a:latin typeface="+mn-lt"/>
              </a:rPr>
            </a:br>
            <a:r>
              <a:rPr lang="en-US" sz="2900" dirty="0" smtClean="0">
                <a:solidFill>
                  <a:schemeClr val="bg1"/>
                </a:solidFill>
                <a:latin typeface="Arial" pitchFamily="34" charset="0"/>
                <a:cs typeface="Arial" pitchFamily="34" charset="0"/>
              </a:rPr>
              <a:t>	</a:t>
            </a:r>
            <a:r>
              <a:rPr lang="en-US" sz="2200" b="1" dirty="0" smtClean="0">
                <a:solidFill>
                  <a:schemeClr val="bg1"/>
                </a:solidFill>
                <a:latin typeface="Arial Narrow" pitchFamily="34" charset="0"/>
              </a:rPr>
              <a:t/>
            </a:r>
            <a:br>
              <a:rPr lang="en-US" sz="2200" b="1" dirty="0" smtClean="0">
                <a:solidFill>
                  <a:schemeClr val="bg1"/>
                </a:solidFill>
                <a:latin typeface="Arial Narrow" pitchFamily="34" charset="0"/>
              </a:rPr>
            </a:br>
            <a:r>
              <a:rPr lang="en-US" sz="3100" b="1" i="1" dirty="0" smtClean="0">
                <a:solidFill>
                  <a:srgbClr val="FFFF00"/>
                </a:solidFill>
                <a:latin typeface="Arial Narrow" pitchFamily="34" charset="0"/>
              </a:rPr>
              <a:t>“any evidence which a woman [gives] is not valid... </a:t>
            </a:r>
            <a:br>
              <a:rPr lang="en-US" sz="3100" b="1" i="1" dirty="0" smtClean="0">
                <a:solidFill>
                  <a:srgbClr val="FFFF00"/>
                </a:solidFill>
                <a:latin typeface="Arial Narrow" pitchFamily="34" charset="0"/>
              </a:rPr>
            </a:br>
            <a:r>
              <a:rPr lang="en-US" sz="3100" b="1" i="1" dirty="0" smtClean="0">
                <a:solidFill>
                  <a:srgbClr val="FFFF00"/>
                </a:solidFill>
                <a:latin typeface="Arial Narrow" pitchFamily="34" charset="0"/>
              </a:rPr>
              <a:t>A robber is qualified to give the same evidence as a woman”  </a:t>
            </a:r>
            <a:r>
              <a:rPr lang="en-US" sz="3100" b="1" i="1" dirty="0" smtClean="0">
                <a:solidFill>
                  <a:schemeClr val="bg1"/>
                </a:solidFill>
                <a:latin typeface="Arial Narrow" pitchFamily="34" charset="0"/>
              </a:rPr>
              <a:t/>
            </a:r>
            <a:br>
              <a:rPr lang="en-US" sz="3100" b="1" i="1" dirty="0" smtClean="0">
                <a:solidFill>
                  <a:schemeClr val="bg1"/>
                </a:solidFill>
                <a:latin typeface="Arial Narrow" pitchFamily="34" charset="0"/>
              </a:rPr>
            </a:br>
            <a:r>
              <a:rPr lang="en-US" sz="3100" b="1" i="1" dirty="0" smtClean="0">
                <a:solidFill>
                  <a:schemeClr val="bg1"/>
                </a:solidFill>
                <a:latin typeface="Arial Narrow" pitchFamily="34" charset="0"/>
              </a:rPr>
              <a:t>		</a:t>
            </a:r>
            <a:r>
              <a:rPr lang="en-US" sz="3100" dirty="0" smtClean="0">
                <a:solidFill>
                  <a:schemeClr val="bg1"/>
                </a:solidFill>
                <a:latin typeface="Arial Narrow" pitchFamily="34" charset="0"/>
              </a:rPr>
              <a:t>       -Talmud, Rosh </a:t>
            </a:r>
            <a:r>
              <a:rPr lang="en-US" sz="3100" dirty="0" err="1" smtClean="0">
                <a:solidFill>
                  <a:schemeClr val="bg1"/>
                </a:solidFill>
                <a:latin typeface="Arial Narrow" pitchFamily="34" charset="0"/>
              </a:rPr>
              <a:t>Hashannah</a:t>
            </a:r>
            <a:r>
              <a:rPr lang="en-US" sz="3100" dirty="0" smtClean="0">
                <a:solidFill>
                  <a:schemeClr val="bg1"/>
                </a:solidFill>
                <a:latin typeface="Arial Narrow" pitchFamily="34" charset="0"/>
              </a:rPr>
              <a:t> 1.8     </a:t>
            </a:r>
            <a:r>
              <a:rPr lang="en-US" sz="2200" dirty="0" smtClean="0">
                <a:solidFill>
                  <a:schemeClr val="bg1"/>
                </a:solidFill>
                <a:latin typeface="Arial Narrow" pitchFamily="34" charset="0"/>
              </a:rPr>
              <a:t>(</a:t>
            </a:r>
            <a:r>
              <a:rPr lang="en-US" sz="2200" dirty="0" err="1" smtClean="0">
                <a:solidFill>
                  <a:schemeClr val="bg1"/>
                </a:solidFill>
                <a:latin typeface="Arial Narrow" pitchFamily="34" charset="0"/>
              </a:rPr>
              <a:t>Habermas</a:t>
            </a:r>
            <a:r>
              <a:rPr lang="en-US" sz="2200" dirty="0" smtClean="0">
                <a:solidFill>
                  <a:schemeClr val="bg1"/>
                </a:solidFill>
                <a:latin typeface="Arial Narrow" pitchFamily="34" charset="0"/>
              </a:rPr>
              <a:t> / </a:t>
            </a:r>
            <a:r>
              <a:rPr lang="en-US" sz="2200" dirty="0" err="1" smtClean="0">
                <a:solidFill>
                  <a:schemeClr val="bg1"/>
                </a:solidFill>
                <a:latin typeface="Arial Narrow" pitchFamily="34" charset="0"/>
              </a:rPr>
              <a:t>Licona</a:t>
            </a:r>
            <a:r>
              <a:rPr lang="en-US" sz="2200" dirty="0" smtClean="0">
                <a:solidFill>
                  <a:schemeClr val="bg1"/>
                </a:solidFill>
                <a:latin typeface="Arial Narrow" pitchFamily="34" charset="0"/>
              </a:rPr>
              <a:t> 72) </a:t>
            </a:r>
            <a:br>
              <a:rPr lang="en-US" sz="2200" dirty="0" smtClean="0">
                <a:solidFill>
                  <a:schemeClr val="bg1"/>
                </a:solidFill>
                <a:latin typeface="Arial Narrow" pitchFamily="34" charset="0"/>
              </a:rPr>
            </a:br>
            <a:r>
              <a:rPr lang="en-US" sz="3100" dirty="0" smtClean="0">
                <a:solidFill>
                  <a:schemeClr val="bg1"/>
                </a:solidFill>
                <a:latin typeface="Arial Narrow" pitchFamily="34" charset="0"/>
              </a:rPr>
              <a:t>   </a:t>
            </a:r>
            <a:r>
              <a:rPr lang="en-US" sz="3100" i="1" dirty="0" smtClean="0">
                <a:solidFill>
                  <a:schemeClr val="bg1"/>
                </a:solidFill>
                <a:latin typeface="Arial Narrow" pitchFamily="34" charset="0"/>
              </a:rPr>
              <a:t>	</a:t>
            </a:r>
            <a:br>
              <a:rPr lang="en-US" sz="3100" i="1" dirty="0" smtClean="0">
                <a:solidFill>
                  <a:schemeClr val="bg1"/>
                </a:solidFill>
                <a:latin typeface="Arial Narrow" pitchFamily="34" charset="0"/>
              </a:rPr>
            </a:br>
            <a:r>
              <a:rPr lang="en-US" sz="3100" b="1" i="1" dirty="0" smtClean="0">
                <a:solidFill>
                  <a:srgbClr val="FFFF00"/>
                </a:solidFill>
                <a:latin typeface="Arial Narrow" pitchFamily="34" charset="0"/>
              </a:rPr>
              <a:t>“let not the testimony of women be admitted … it is probable they may not speak the truth, either out of hope of gain, or fear of punishment”     </a:t>
            </a:r>
            <a:r>
              <a:rPr lang="en-US" sz="3100" i="1" dirty="0" smtClean="0">
                <a:solidFill>
                  <a:schemeClr val="bg1"/>
                </a:solidFill>
                <a:latin typeface="Arial Narrow" pitchFamily="34" charset="0"/>
              </a:rPr>
              <a:t>  </a:t>
            </a:r>
            <a:r>
              <a:rPr lang="en-US" sz="3100" dirty="0" smtClean="0">
                <a:solidFill>
                  <a:schemeClr val="bg1"/>
                </a:solidFill>
                <a:latin typeface="Arial Narrow" pitchFamily="34" charset="0"/>
              </a:rPr>
              <a:t>-Josephus,  Antiquities 4.8.15   </a:t>
            </a:r>
            <a:br>
              <a:rPr lang="en-US" sz="3100" dirty="0" smtClean="0">
                <a:solidFill>
                  <a:schemeClr val="bg1"/>
                </a:solidFill>
                <a:latin typeface="Arial Narrow" pitchFamily="34" charset="0"/>
              </a:rPr>
            </a:br>
            <a:r>
              <a:rPr lang="en-US" sz="3100" dirty="0" smtClean="0">
                <a:solidFill>
                  <a:schemeClr val="bg1"/>
                </a:solidFill>
                <a:latin typeface="Arial Narrow" pitchFamily="34" charset="0"/>
              </a:rPr>
              <a:t/>
            </a:r>
            <a:br>
              <a:rPr lang="en-US" sz="3100" dirty="0" smtClean="0">
                <a:solidFill>
                  <a:schemeClr val="bg1"/>
                </a:solidFill>
                <a:latin typeface="Arial Narrow" pitchFamily="34" charset="0"/>
              </a:rPr>
            </a:br>
            <a:r>
              <a:rPr lang="en-US" sz="3100" dirty="0" smtClean="0">
                <a:solidFill>
                  <a:schemeClr val="bg1"/>
                </a:solidFill>
                <a:latin typeface="Arial Narrow" pitchFamily="34" charset="0"/>
              </a:rPr>
              <a:t/>
            </a:r>
            <a:br>
              <a:rPr lang="en-US" sz="3100" dirty="0" smtClean="0">
                <a:solidFill>
                  <a:schemeClr val="bg1"/>
                </a:solidFill>
                <a:latin typeface="Arial Narrow" pitchFamily="34" charset="0"/>
              </a:rPr>
            </a:br>
            <a:r>
              <a:rPr lang="en-US" sz="3100" dirty="0" smtClean="0">
                <a:solidFill>
                  <a:schemeClr val="bg1"/>
                </a:solidFill>
                <a:latin typeface="Arial Narrow" pitchFamily="34" charset="0"/>
              </a:rPr>
              <a:t/>
            </a:r>
            <a:br>
              <a:rPr lang="en-US" sz="3100" dirty="0" smtClean="0">
                <a:solidFill>
                  <a:schemeClr val="bg1"/>
                </a:solidFill>
                <a:latin typeface="Arial Narrow" pitchFamily="34" charset="0"/>
              </a:rPr>
            </a:br>
            <a:r>
              <a:rPr lang="en-US" sz="3100" dirty="0" smtClean="0">
                <a:solidFill>
                  <a:srgbClr val="FFFF00"/>
                </a:solidFill>
                <a:latin typeface="Arial Narrow" pitchFamily="34" charset="0"/>
              </a:rPr>
              <a:t/>
            </a:r>
            <a:br>
              <a:rPr lang="en-US" sz="3100" dirty="0" smtClean="0">
                <a:solidFill>
                  <a:srgbClr val="FFFF00"/>
                </a:solidFill>
                <a:latin typeface="Arial Narrow" pitchFamily="34" charset="0"/>
              </a:rPr>
            </a:br>
            <a:r>
              <a:rPr lang="en-US" sz="2000" i="1" dirty="0" smtClean="0">
                <a:solidFill>
                  <a:schemeClr val="bg1"/>
                </a:solidFill>
                <a:latin typeface="Arial Narrow" pitchFamily="34" charset="0"/>
              </a:rPr>
              <a:t/>
            </a:r>
            <a:br>
              <a:rPr lang="en-US" sz="2000" i="1" dirty="0" smtClean="0">
                <a:solidFill>
                  <a:schemeClr val="bg1"/>
                </a:solidFill>
                <a:latin typeface="Arial Narrow" pitchFamily="34" charset="0"/>
              </a:rPr>
            </a:br>
            <a:endParaRPr lang="en-US" sz="3100" b="1" dirty="0">
              <a:solidFill>
                <a:srgbClr val="FFFF00"/>
              </a:solidFill>
              <a:latin typeface="Arial" pitchFamily="34" charset="0"/>
              <a:cs typeface="Arial" pitchFamily="34" charset="0"/>
            </a:endParaRPr>
          </a:p>
        </p:txBody>
      </p:sp>
      <p:sp>
        <p:nvSpPr>
          <p:cNvPr id="3" name="Rounded Rectangle 2"/>
          <p:cNvSpPr/>
          <p:nvPr/>
        </p:nvSpPr>
        <p:spPr>
          <a:xfrm>
            <a:off x="0" y="4648200"/>
            <a:ext cx="9144000" cy="14478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If early disciples had made up the story, is it likely that they would make Peter a coward, and make women the first witnesses? </a:t>
            </a:r>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pPr algn="l"/>
            <a:r>
              <a:rPr lang="en-US" sz="3300" dirty="0" smtClean="0">
                <a:solidFill>
                  <a:schemeClr val="bg1"/>
                </a:solidFill>
                <a:latin typeface="Arial Narrow" pitchFamily="34" charset="0"/>
              </a:rPr>
              <a:t>In </a:t>
            </a:r>
            <a:r>
              <a:rPr lang="en-US" sz="3300" b="1" u="sng" dirty="0" smtClean="0">
                <a:solidFill>
                  <a:schemeClr val="bg1"/>
                </a:solidFill>
                <a:latin typeface="Arial Narrow" pitchFamily="34" charset="0"/>
              </a:rPr>
              <a:t>The Case for the </a:t>
            </a:r>
            <a:r>
              <a:rPr lang="en-US" sz="3300" b="1" u="sng" dirty="0" err="1" smtClean="0">
                <a:solidFill>
                  <a:schemeClr val="bg1"/>
                </a:solidFill>
                <a:latin typeface="Arial Narrow" pitchFamily="34" charset="0"/>
              </a:rPr>
              <a:t>Ressurection</a:t>
            </a:r>
            <a:r>
              <a:rPr lang="en-US" sz="3300" b="1" u="sng" dirty="0" smtClean="0">
                <a:solidFill>
                  <a:schemeClr val="bg1"/>
                </a:solidFill>
                <a:latin typeface="Arial Narrow" pitchFamily="34" charset="0"/>
              </a:rPr>
              <a:t> of Jesus</a:t>
            </a:r>
            <a:r>
              <a:rPr lang="en-US" sz="3300" b="1" dirty="0" smtClean="0">
                <a:solidFill>
                  <a:schemeClr val="bg1"/>
                </a:solidFill>
                <a:latin typeface="Arial Narrow" pitchFamily="34" charset="0"/>
              </a:rPr>
              <a:t>, </a:t>
            </a:r>
            <a:r>
              <a:rPr lang="en-US" sz="3300" dirty="0" smtClean="0">
                <a:solidFill>
                  <a:schemeClr val="bg1"/>
                </a:solidFill>
                <a:latin typeface="Arial Narrow" pitchFamily="34" charset="0"/>
              </a:rPr>
              <a:t/>
            </a:r>
            <a:br>
              <a:rPr lang="en-US" sz="3300" dirty="0" smtClean="0">
                <a:solidFill>
                  <a:schemeClr val="bg1"/>
                </a:solidFill>
                <a:latin typeface="Arial Narrow" pitchFamily="34" charset="0"/>
              </a:rPr>
            </a:br>
            <a:r>
              <a:rPr lang="en-US" sz="3300" dirty="0" err="1" smtClean="0">
                <a:solidFill>
                  <a:srgbClr val="FFFF00"/>
                </a:solidFill>
                <a:latin typeface="Arial Narrow" pitchFamily="34" charset="0"/>
              </a:rPr>
              <a:t>Habermas</a:t>
            </a:r>
            <a:r>
              <a:rPr lang="en-US" sz="3300" dirty="0" smtClean="0">
                <a:solidFill>
                  <a:srgbClr val="FFFF00"/>
                </a:solidFill>
                <a:latin typeface="Arial Narrow" pitchFamily="34" charset="0"/>
              </a:rPr>
              <a:t> and </a:t>
            </a:r>
            <a:r>
              <a:rPr lang="en-US" sz="3300" dirty="0" err="1" smtClean="0">
                <a:solidFill>
                  <a:srgbClr val="FFFF00"/>
                </a:solidFill>
                <a:latin typeface="Arial Narrow" pitchFamily="34" charset="0"/>
              </a:rPr>
              <a:t>Licona</a:t>
            </a:r>
            <a:r>
              <a:rPr lang="en-US" sz="3300" dirty="0" smtClean="0">
                <a:solidFill>
                  <a:srgbClr val="FFFF00"/>
                </a:solidFill>
                <a:latin typeface="Arial Narrow" pitchFamily="34" charset="0"/>
              </a:rPr>
              <a:t> lay out a minimal facts</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case for the resurrection, starting with  points</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that are granted by “virtually all scholars on the</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subject, even the skeptical ones.” (p.47).</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Though the empty tomb is not</a:t>
            </a:r>
            <a:br>
              <a:rPr lang="en-US" sz="3300" dirty="0" smtClean="0">
                <a:solidFill>
                  <a:srgbClr val="FFFF00"/>
                </a:solidFill>
                <a:latin typeface="Arial Narrow" pitchFamily="34" charset="0"/>
              </a:rPr>
            </a:br>
            <a:r>
              <a:rPr lang="en-US" sz="3300" dirty="0" smtClean="0">
                <a:solidFill>
                  <a:srgbClr val="FFFF00"/>
                </a:solidFill>
                <a:latin typeface="Arial Narrow" pitchFamily="34" charset="0"/>
              </a:rPr>
              <a:t>acknowledged that fully:</a:t>
            </a:r>
            <a:r>
              <a:rPr lang="en-US" sz="2800" dirty="0" smtClean="0">
                <a:solidFill>
                  <a:schemeClr val="bg1"/>
                </a:solidFill>
                <a:latin typeface="Arial Narrow" pitchFamily="34" charset="0"/>
              </a:rPr>
              <a:t/>
            </a:r>
            <a:br>
              <a:rPr lang="en-US" sz="2800" dirty="0" smtClean="0">
                <a:solidFill>
                  <a:schemeClr val="bg1"/>
                </a:solidFill>
                <a:latin typeface="Arial Narrow" pitchFamily="34" charset="0"/>
              </a:rPr>
            </a:br>
            <a:r>
              <a:rPr lang="en-US" sz="2800" dirty="0" smtClean="0">
                <a:solidFill>
                  <a:schemeClr val="bg1"/>
                </a:solidFill>
                <a:latin typeface="Arial Narrow" pitchFamily="34" charset="0"/>
              </a:rPr>
              <a:t/>
            </a:r>
            <a:br>
              <a:rPr lang="en-US" sz="2800" dirty="0" smtClean="0">
                <a:solidFill>
                  <a:schemeClr val="bg1"/>
                </a:solidFill>
                <a:latin typeface="Arial Narrow" pitchFamily="34" charset="0"/>
              </a:rPr>
            </a:br>
            <a:r>
              <a:rPr lang="en-US" sz="4000" b="1" dirty="0" smtClean="0">
                <a:solidFill>
                  <a:schemeClr val="bg1"/>
                </a:solidFill>
                <a:latin typeface="Arial Narrow" pitchFamily="34" charset="0"/>
              </a:rPr>
              <a:t>“it is accepted as a fact of history</a:t>
            </a:r>
            <a:br>
              <a:rPr lang="en-US" sz="4000" b="1" dirty="0" smtClean="0">
                <a:solidFill>
                  <a:schemeClr val="bg1"/>
                </a:solidFill>
                <a:latin typeface="Arial Narrow" pitchFamily="34" charset="0"/>
              </a:rPr>
            </a:br>
            <a:r>
              <a:rPr lang="en-US" sz="4000" b="1" dirty="0" smtClean="0">
                <a:solidFill>
                  <a:schemeClr val="bg1"/>
                </a:solidFill>
                <a:latin typeface="Arial Narrow" pitchFamily="34" charset="0"/>
              </a:rPr>
              <a:t>by an impressive majority … </a:t>
            </a:r>
            <a:br>
              <a:rPr lang="en-US" sz="4000" b="1" dirty="0" smtClean="0">
                <a:solidFill>
                  <a:schemeClr val="bg1"/>
                </a:solidFill>
                <a:latin typeface="Arial Narrow" pitchFamily="34" charset="0"/>
              </a:rPr>
            </a:br>
            <a:r>
              <a:rPr lang="en-US" sz="4000" b="1" dirty="0" err="1" smtClean="0">
                <a:solidFill>
                  <a:schemeClr val="bg1"/>
                </a:solidFill>
                <a:latin typeface="Arial Narrow" pitchFamily="34" charset="0"/>
              </a:rPr>
              <a:t>Habermas</a:t>
            </a:r>
            <a:r>
              <a:rPr lang="en-US" sz="4000" b="1" dirty="0" smtClean="0">
                <a:solidFill>
                  <a:schemeClr val="bg1"/>
                </a:solidFill>
                <a:latin typeface="Arial Narrow" pitchFamily="34" charset="0"/>
              </a:rPr>
              <a:t> discovered that roughly</a:t>
            </a:r>
            <a:br>
              <a:rPr lang="en-US" sz="4000" b="1" dirty="0" smtClean="0">
                <a:solidFill>
                  <a:schemeClr val="bg1"/>
                </a:solidFill>
                <a:latin typeface="Arial Narrow" pitchFamily="34" charset="0"/>
              </a:rPr>
            </a:br>
            <a:r>
              <a:rPr lang="en-US" sz="4000" b="1" dirty="0" smtClean="0">
                <a:solidFill>
                  <a:srgbClr val="FFFF00"/>
                </a:solidFill>
                <a:latin typeface="Arial Narrow" pitchFamily="34" charset="0"/>
              </a:rPr>
              <a:t>75 percent of scholars on the subject</a:t>
            </a:r>
            <a:br>
              <a:rPr lang="en-US" sz="4000" b="1" dirty="0" smtClean="0">
                <a:solidFill>
                  <a:srgbClr val="FFFF00"/>
                </a:solidFill>
                <a:latin typeface="Arial Narrow" pitchFamily="34" charset="0"/>
              </a:rPr>
            </a:br>
            <a:r>
              <a:rPr lang="en-US" sz="4000" b="1" dirty="0" smtClean="0">
                <a:solidFill>
                  <a:srgbClr val="FFFF00"/>
                </a:solidFill>
                <a:latin typeface="Arial Narrow" pitchFamily="34" charset="0"/>
              </a:rPr>
              <a:t>accept the empty tomb as historical fact.” </a:t>
            </a:r>
            <a:r>
              <a:rPr lang="en-US" sz="2700" dirty="0" smtClean="0">
                <a:solidFill>
                  <a:schemeClr val="bg1"/>
                </a:solidFill>
                <a:latin typeface="Arial Narrow" pitchFamily="34" charset="0"/>
              </a:rPr>
              <a:t>(p.70). </a:t>
            </a:r>
            <a:endParaRPr lang="en-US" sz="2700" i="1" dirty="0">
              <a:solidFill>
                <a:schemeClr val="bg1"/>
              </a:solidFill>
              <a:latin typeface="Arial Narrow" pitchFamily="34" charset="0"/>
            </a:endParaRPr>
          </a:p>
        </p:txBody>
      </p:sp>
      <p:pic>
        <p:nvPicPr>
          <p:cNvPr id="17410" name="Picture 2" descr="http://zaknafein81.files.wordpress.com/2011/08/resurrection.png?w=600"/>
          <p:cNvPicPr>
            <a:picLocks noChangeAspect="1" noChangeArrowheads="1"/>
          </p:cNvPicPr>
          <p:nvPr/>
        </p:nvPicPr>
        <p:blipFill>
          <a:blip r:embed="rId2" cstate="print"/>
          <a:srcRect/>
          <a:stretch>
            <a:fillRect/>
          </a:stretch>
        </p:blipFill>
        <p:spPr bwMode="auto">
          <a:xfrm>
            <a:off x="6553200" y="1524000"/>
            <a:ext cx="2311949" cy="373380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an empty tomb</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does not prove</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a resurrection</a:t>
            </a:r>
            <a:endParaRPr lang="en-US" sz="3600" b="1" i="1" dirty="0">
              <a:solidFill>
                <a:srgbClr val="FFFF00"/>
              </a:solidFill>
              <a:latin typeface="Arial Narrow" pitchFamily="34" charset="0"/>
            </a:endParaRPr>
          </a:p>
        </p:txBody>
      </p:sp>
      <p:sp>
        <p:nvSpPr>
          <p:cNvPr id="4" name="Rectangle 3"/>
          <p:cNvSpPr/>
          <p:nvPr/>
        </p:nvSpPr>
        <p:spPr>
          <a:xfrm rot="20486387">
            <a:off x="714493" y="1352862"/>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Autofit/>
          </a:bodyPr>
          <a:lstStyle/>
          <a:p>
            <a:pPr algn="l"/>
            <a:r>
              <a:rPr lang="en-US" sz="1200" dirty="0" smtClean="0">
                <a:latin typeface="Arial Narrow" pitchFamily="34" charset="0"/>
              </a:rPr>
              <a:t/>
            </a:r>
            <a:br>
              <a:rPr lang="en-US" sz="1200" dirty="0" smtClean="0">
                <a:latin typeface="Arial Narrow" pitchFamily="34" charset="0"/>
              </a:rPr>
            </a:br>
            <a:r>
              <a:rPr lang="en-US" sz="4000" b="1" i="1" dirty="0" smtClean="0">
                <a:latin typeface="Arial Black" pitchFamily="34" charset="0"/>
                <a:cs typeface="Arial" pitchFamily="34" charset="0"/>
              </a:rPr>
              <a:t>alternate </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explanations</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of the empty tomb </a:t>
            </a:r>
            <a:r>
              <a:rPr lang="en-US" sz="3200" b="1" i="1" dirty="0" smtClean="0">
                <a:latin typeface="Arial" pitchFamily="34" charset="0"/>
                <a:cs typeface="Arial" pitchFamily="34" charset="0"/>
              </a:rPr>
              <a:t/>
            </a:r>
            <a:br>
              <a:rPr lang="en-US" sz="3200" b="1" i="1" dirty="0" smtClean="0">
                <a:latin typeface="Arial" pitchFamily="34" charset="0"/>
                <a:cs typeface="Arial" pitchFamily="34" charset="0"/>
              </a:rPr>
            </a:br>
            <a:r>
              <a:rPr lang="en-US" sz="3200" b="1" i="1" dirty="0" smtClean="0">
                <a:latin typeface="Arial" pitchFamily="34" charset="0"/>
                <a:cs typeface="Arial" pitchFamily="34" charset="0"/>
              </a:rPr>
              <a:t>	       </a:t>
            </a:r>
            <a:r>
              <a:rPr lang="en-US" sz="3200" i="1" dirty="0" smtClean="0">
                <a:latin typeface="Arial Narrow" pitchFamily="34" charset="0"/>
                <a:cs typeface="Arial" pitchFamily="34" charset="0"/>
              </a:rPr>
              <a:t>various other explanations have been</a:t>
            </a:r>
            <a:br>
              <a:rPr lang="en-US" sz="3200" i="1" dirty="0" smtClean="0">
                <a:latin typeface="Arial Narrow" pitchFamily="34" charset="0"/>
                <a:cs typeface="Arial" pitchFamily="34" charset="0"/>
              </a:rPr>
            </a:br>
            <a:r>
              <a:rPr lang="en-US" sz="3200" i="1" dirty="0" smtClean="0">
                <a:latin typeface="Arial Narrow" pitchFamily="34" charset="0"/>
                <a:cs typeface="Arial" pitchFamily="34" charset="0"/>
              </a:rPr>
              <a:t>	           offered over the centuries, such as:</a:t>
            </a:r>
            <a:br>
              <a:rPr lang="en-US" sz="3200" i="1" dirty="0" smtClean="0">
                <a:latin typeface="Arial Narrow" pitchFamily="34" charset="0"/>
                <a:cs typeface="Arial" pitchFamily="34" charset="0"/>
              </a:rPr>
            </a:br>
            <a:r>
              <a:rPr lang="en-US" sz="1200" i="1" dirty="0" smtClean="0">
                <a:latin typeface="Arial Narrow" pitchFamily="34" charset="0"/>
                <a:cs typeface="Arial" pitchFamily="34" charset="0"/>
              </a:rPr>
              <a:t> </a:t>
            </a:r>
            <a:r>
              <a:rPr lang="en-US" sz="3200" i="1" dirty="0" smtClean="0">
                <a:latin typeface="Arial Narrow" pitchFamily="34" charset="0"/>
                <a:cs typeface="Arial" pitchFamily="34" charset="0"/>
              </a:rPr>
              <a:t/>
            </a:r>
            <a:br>
              <a:rPr lang="en-US" sz="3200" i="1" dirty="0" smtClean="0">
                <a:latin typeface="Arial Narrow" pitchFamily="34" charset="0"/>
                <a:cs typeface="Arial" pitchFamily="34" charset="0"/>
              </a:rPr>
            </a:br>
            <a:r>
              <a:rPr lang="en-US" sz="3200" b="1" dirty="0" smtClean="0">
                <a:solidFill>
                  <a:srgbClr val="FF0000"/>
                </a:solidFill>
                <a:latin typeface="Arial" pitchFamily="34" charset="0"/>
                <a:cs typeface="Arial" pitchFamily="34" charset="0"/>
              </a:rPr>
              <a:t>a.) </a:t>
            </a:r>
            <a:r>
              <a:rPr lang="en-US" sz="3200" b="1" dirty="0" smtClean="0">
                <a:latin typeface="Arial" pitchFamily="34" charset="0"/>
                <a:cs typeface="Arial" pitchFamily="34" charset="0"/>
              </a:rPr>
              <a:t>The tomb was empty because the disciples 	stole the body</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latin typeface="Arial" pitchFamily="34" charset="0"/>
                <a:cs typeface="Arial" pitchFamily="34" charset="0"/>
              </a:rPr>
              <a:t>b.) </a:t>
            </a:r>
            <a:r>
              <a:rPr lang="en-US" sz="3200" b="1" dirty="0" smtClean="0">
                <a:latin typeface="Arial" pitchFamily="34" charset="0"/>
                <a:cs typeface="Arial" pitchFamily="34" charset="0"/>
              </a:rPr>
              <a:t>The tomb was empty because Jesus was 	buried alive and recovered</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latin typeface="Arial" pitchFamily="34" charset="0"/>
                <a:cs typeface="Arial" pitchFamily="34" charset="0"/>
              </a:rPr>
              <a:t>c.) </a:t>
            </a:r>
            <a:r>
              <a:rPr lang="en-US" sz="3200" b="1" dirty="0" smtClean="0">
                <a:latin typeface="Arial" pitchFamily="34" charset="0"/>
                <a:cs typeface="Arial" pitchFamily="34" charset="0"/>
              </a:rPr>
              <a:t>The tomb was empty because they 	mistakenly returned to a different tomb</a:t>
            </a:r>
            <a:endParaRPr lang="en-US" sz="1200" b="1" dirty="0"/>
          </a:p>
        </p:txBody>
      </p:sp>
      <p:pic>
        <p:nvPicPr>
          <p:cNvPr id="15361" name="Picture 1"/>
          <p:cNvPicPr>
            <a:picLocks noChangeAspect="1" noChangeArrowheads="1"/>
          </p:cNvPicPr>
          <p:nvPr/>
        </p:nvPicPr>
        <p:blipFill>
          <a:blip r:embed="rId2" cstate="print"/>
          <a:srcRect/>
          <a:stretch>
            <a:fillRect/>
          </a:stretch>
        </p:blipFill>
        <p:spPr bwMode="auto">
          <a:xfrm>
            <a:off x="5334000" y="-2"/>
            <a:ext cx="3846851" cy="1947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Autofit/>
          </a:bodyPr>
          <a:lstStyle/>
          <a:p>
            <a:pPr algn="l"/>
            <a:r>
              <a:rPr lang="en-US" sz="1200" dirty="0" smtClean="0">
                <a:latin typeface="Arial Narrow" pitchFamily="34" charset="0"/>
              </a:rPr>
              <a:t/>
            </a:r>
            <a:br>
              <a:rPr lang="en-US" sz="1200" dirty="0" smtClean="0">
                <a:latin typeface="Arial Narrow" pitchFamily="34" charset="0"/>
              </a:rPr>
            </a:br>
            <a:r>
              <a:rPr lang="en-US" sz="4000" b="1" i="1" dirty="0" smtClean="0">
                <a:latin typeface="Arial Black" pitchFamily="34" charset="0"/>
                <a:cs typeface="Arial" pitchFamily="34" charset="0"/>
              </a:rPr>
              <a:t>alternate </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explanations</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of the empty tomb </a:t>
            </a:r>
            <a:r>
              <a:rPr lang="en-US" sz="3200" b="1" i="1" dirty="0" smtClean="0">
                <a:latin typeface="Arial" pitchFamily="34" charset="0"/>
                <a:cs typeface="Arial" pitchFamily="34" charset="0"/>
              </a:rPr>
              <a:t/>
            </a:r>
            <a:br>
              <a:rPr lang="en-US" sz="3200" b="1" i="1" dirty="0" smtClean="0">
                <a:latin typeface="Arial" pitchFamily="34" charset="0"/>
                <a:cs typeface="Arial" pitchFamily="34" charset="0"/>
              </a:rPr>
            </a:br>
            <a:r>
              <a:rPr lang="en-US" sz="3200" b="1" i="1" dirty="0" smtClean="0">
                <a:latin typeface="Arial" pitchFamily="34" charset="0"/>
                <a:cs typeface="Arial" pitchFamily="34" charset="0"/>
              </a:rPr>
              <a:t>	       </a:t>
            </a:r>
            <a:r>
              <a:rPr lang="en-US" sz="3200" i="1" dirty="0" smtClean="0">
                <a:latin typeface="Arial Narrow" pitchFamily="34" charset="0"/>
                <a:cs typeface="Arial" pitchFamily="34" charset="0"/>
              </a:rPr>
              <a:t>various other explanations have been</a:t>
            </a:r>
            <a:br>
              <a:rPr lang="en-US" sz="3200" i="1" dirty="0" smtClean="0">
                <a:latin typeface="Arial Narrow" pitchFamily="34" charset="0"/>
                <a:cs typeface="Arial" pitchFamily="34" charset="0"/>
              </a:rPr>
            </a:br>
            <a:r>
              <a:rPr lang="en-US" sz="3200" i="1" dirty="0" smtClean="0">
                <a:latin typeface="Arial Narrow" pitchFamily="34" charset="0"/>
                <a:cs typeface="Arial" pitchFamily="34" charset="0"/>
              </a:rPr>
              <a:t>	           offered over the centuries, such as:</a:t>
            </a:r>
            <a:br>
              <a:rPr lang="en-US" sz="3200" i="1" dirty="0" smtClean="0">
                <a:latin typeface="Arial Narrow" pitchFamily="34" charset="0"/>
                <a:cs typeface="Arial" pitchFamily="34" charset="0"/>
              </a:rPr>
            </a:br>
            <a:r>
              <a:rPr lang="en-US" sz="1200" i="1" dirty="0" smtClean="0">
                <a:latin typeface="Arial Narrow" pitchFamily="34" charset="0"/>
                <a:cs typeface="Arial" pitchFamily="34" charset="0"/>
              </a:rPr>
              <a:t> </a:t>
            </a:r>
            <a:r>
              <a:rPr lang="en-US" sz="3200" i="1" dirty="0" smtClean="0">
                <a:latin typeface="Arial Narrow" pitchFamily="34" charset="0"/>
                <a:cs typeface="Arial" pitchFamily="34" charset="0"/>
              </a:rPr>
              <a:t/>
            </a:r>
            <a:br>
              <a:rPr lang="en-US" sz="3200" i="1" dirty="0" smtClean="0">
                <a:latin typeface="Arial Narrow" pitchFamily="34" charset="0"/>
                <a:cs typeface="Arial" pitchFamily="34" charset="0"/>
              </a:rPr>
            </a:b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 The tomb was empty because the disciples 	stole the body</a:t>
            </a:r>
            <a:r>
              <a:rPr lang="en-US" sz="3200" b="1" dirty="0" smtClean="0">
                <a:effectLst>
                  <a:outerShdw blurRad="38100" dist="38100" dir="2700000" algn="tl">
                    <a:srgbClr val="000000">
                      <a:alpha val="43137"/>
                    </a:srgbClr>
                  </a:outerShdw>
                </a:effectLst>
                <a:latin typeface="Arial" pitchFamily="34" charset="0"/>
                <a:cs typeface="Arial" pitchFamily="34" charset="0"/>
              </a:rPr>
              <a:t/>
            </a:r>
            <a:br>
              <a:rPr lang="en-US" sz="3200" b="1" dirty="0" smtClean="0">
                <a:effectLst>
                  <a:outerShdw blurRad="38100" dist="38100" dir="2700000" algn="tl">
                    <a:srgbClr val="000000">
                      <a:alpha val="43137"/>
                    </a:srgbClr>
                  </a:outerShdw>
                </a:effectLst>
                <a:latin typeface="Arial" pitchFamily="34" charset="0"/>
                <a:cs typeface="Arial" pitchFamily="34" charset="0"/>
              </a:rPr>
            </a:br>
            <a:r>
              <a:rPr lang="en-US" sz="2000" b="1" dirty="0" smtClean="0">
                <a:effectLst>
                  <a:outerShdw blurRad="38100" dist="38100" dir="2700000" algn="tl">
                    <a:srgbClr val="000000">
                      <a:alpha val="43137"/>
                    </a:srgbClr>
                  </a:outerShdw>
                </a:effectLst>
                <a:latin typeface="Arial" pitchFamily="34" charset="0"/>
                <a:cs typeface="Arial" pitchFamily="34" charset="0"/>
              </a:rPr>
              <a:t/>
            </a:r>
            <a:br>
              <a:rPr lang="en-US" sz="2000" b="1" dirty="0" smtClean="0">
                <a:effectLst>
                  <a:outerShdw blurRad="38100" dist="38100" dir="2700000" algn="tl">
                    <a:srgbClr val="000000">
                      <a:alpha val="43137"/>
                    </a:srgbClr>
                  </a:outerShdw>
                </a:effectLst>
                <a:latin typeface="Arial" pitchFamily="34" charset="0"/>
                <a:cs typeface="Arial" pitchFamily="34" charset="0"/>
              </a:rPr>
            </a:br>
            <a:r>
              <a:rPr lang="en-US" sz="3200" b="1" dirty="0" smtClean="0">
                <a:solidFill>
                  <a:srgbClr val="FF0000"/>
                </a:solidFill>
                <a:latin typeface="Arial" pitchFamily="34" charset="0"/>
                <a:cs typeface="Arial" pitchFamily="34" charset="0"/>
              </a:rPr>
              <a:t>b.) </a:t>
            </a:r>
            <a:r>
              <a:rPr lang="en-US" sz="3200" b="1" dirty="0" smtClean="0">
                <a:latin typeface="Arial" pitchFamily="34" charset="0"/>
                <a:cs typeface="Arial" pitchFamily="34" charset="0"/>
              </a:rPr>
              <a:t>The tomb was empty because Jesus was 	buried alive and recovered</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latin typeface="Arial" pitchFamily="34" charset="0"/>
                <a:cs typeface="Arial" pitchFamily="34" charset="0"/>
              </a:rPr>
              <a:t>c.) </a:t>
            </a:r>
            <a:r>
              <a:rPr lang="en-US" sz="3200" b="1" dirty="0" smtClean="0">
                <a:latin typeface="Arial" pitchFamily="34" charset="0"/>
                <a:cs typeface="Arial" pitchFamily="34" charset="0"/>
              </a:rPr>
              <a:t>The tomb was empty because they 	mistakenly returned to a different tomb</a:t>
            </a:r>
            <a:endParaRPr lang="en-US" sz="1200" b="1" dirty="0"/>
          </a:p>
        </p:txBody>
      </p:sp>
      <p:pic>
        <p:nvPicPr>
          <p:cNvPr id="15361" name="Picture 1"/>
          <p:cNvPicPr>
            <a:picLocks noChangeAspect="1" noChangeArrowheads="1"/>
          </p:cNvPicPr>
          <p:nvPr/>
        </p:nvPicPr>
        <p:blipFill>
          <a:blip r:embed="rId2" cstate="print"/>
          <a:srcRect/>
          <a:stretch>
            <a:fillRect/>
          </a:stretch>
        </p:blipFill>
        <p:spPr bwMode="auto">
          <a:xfrm>
            <a:off x="5334000" y="-2"/>
            <a:ext cx="3846851" cy="1947369"/>
          </a:xfrm>
          <a:prstGeom prst="rect">
            <a:avLst/>
          </a:prstGeom>
          <a:noFill/>
          <a:ln w="9525">
            <a:noFill/>
            <a:miter lim="800000"/>
            <a:headEnd/>
            <a:tailEnd/>
          </a:ln>
        </p:spPr>
      </p:pic>
      <p:sp>
        <p:nvSpPr>
          <p:cNvPr id="5" name="Rectangle 4"/>
          <p:cNvSpPr/>
          <p:nvPr/>
        </p:nvSpPr>
        <p:spPr>
          <a:xfrm rot="21331184">
            <a:off x="157919" y="623900"/>
            <a:ext cx="6310471" cy="2339102"/>
          </a:xfrm>
          <a:prstGeom prst="rect">
            <a:avLst/>
          </a:prstGeom>
          <a:solidFill>
            <a:srgbClr val="002060"/>
          </a:solidFill>
          <a:ln>
            <a:noFill/>
          </a:ln>
          <a:effectLst>
            <a:outerShdw blurRad="317500" dist="444500" dir="27000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latin typeface="Arial Narrow" pitchFamily="34" charset="0"/>
              </a:rPr>
              <a:t>According to </a:t>
            </a:r>
            <a:r>
              <a:rPr lang="en-US" sz="3200" b="1" dirty="0" err="1" smtClean="0">
                <a:latin typeface="Arial Narrow" pitchFamily="34" charset="0"/>
              </a:rPr>
              <a:t>Habermas</a:t>
            </a:r>
            <a:r>
              <a:rPr lang="en-US" sz="3200" b="1" dirty="0" smtClean="0">
                <a:latin typeface="Arial Narrow" pitchFamily="34" charset="0"/>
              </a:rPr>
              <a:t> &amp;</a:t>
            </a:r>
            <a:r>
              <a:rPr lang="en-US" sz="3200" b="1" dirty="0" err="1" smtClean="0">
                <a:latin typeface="Arial Narrow" pitchFamily="34" charset="0"/>
              </a:rPr>
              <a:t>Licona</a:t>
            </a:r>
            <a:r>
              <a:rPr lang="en-US" sz="3200" b="1" dirty="0" smtClean="0">
                <a:latin typeface="Arial Narrow" pitchFamily="34" charset="0"/>
              </a:rPr>
              <a:t>,                H.S. </a:t>
            </a:r>
            <a:r>
              <a:rPr lang="en-US" sz="3200" b="1" dirty="0" err="1" smtClean="0">
                <a:latin typeface="Arial Narrow" pitchFamily="34" charset="0"/>
              </a:rPr>
              <a:t>Reimarus</a:t>
            </a:r>
            <a:r>
              <a:rPr lang="en-US" sz="3200" b="1" dirty="0" smtClean="0">
                <a:latin typeface="Arial Narrow" pitchFamily="34" charset="0"/>
              </a:rPr>
              <a:t> might be considered the last “well-known critic” to have argued it (publ. </a:t>
            </a:r>
            <a:r>
              <a:rPr lang="en-US" sz="3200" b="1" dirty="0" err="1" smtClean="0">
                <a:latin typeface="Arial Narrow" pitchFamily="34" charset="0"/>
              </a:rPr>
              <a:t>p.h</a:t>
            </a:r>
            <a:r>
              <a:rPr lang="en-US" sz="3200" b="1" dirty="0" smtClean="0">
                <a:latin typeface="Arial Narrow" pitchFamily="34" charset="0"/>
              </a:rPr>
              <a:t>. in 1778) </a:t>
            </a:r>
          </a:p>
          <a:p>
            <a:pPr algn="ctr"/>
            <a:r>
              <a:rPr lang="en-US" dirty="0" err="1" smtClean="0">
                <a:latin typeface="Arial Narrow" pitchFamily="34" charset="0"/>
              </a:rPr>
              <a:t>Habermas</a:t>
            </a:r>
            <a:r>
              <a:rPr lang="en-US" dirty="0" smtClean="0">
                <a:latin typeface="Arial Narrow" pitchFamily="34" charset="0"/>
              </a:rPr>
              <a:t> &amp; </a:t>
            </a:r>
            <a:r>
              <a:rPr lang="en-US" dirty="0" err="1" smtClean="0">
                <a:latin typeface="Arial Narrow" pitchFamily="34" charset="0"/>
              </a:rPr>
              <a:t>Licona</a:t>
            </a:r>
            <a:r>
              <a:rPr lang="en-US" dirty="0" smtClean="0">
                <a:latin typeface="Arial Narrow" pitchFamily="34" charset="0"/>
              </a:rPr>
              <a:t>,  </a:t>
            </a:r>
            <a:r>
              <a:rPr lang="en-US" u="sng" dirty="0" smtClean="0">
                <a:latin typeface="Arial Narrow" pitchFamily="34" charset="0"/>
              </a:rPr>
              <a:t>The Case for the Resurrection of Jesus</a:t>
            </a:r>
            <a:r>
              <a:rPr lang="en-US" dirty="0" smtClean="0">
                <a:latin typeface="Arial Narrow" pitchFamily="34" charset="0"/>
              </a:rPr>
              <a:t>. P.300)</a:t>
            </a:r>
            <a:r>
              <a:rPr lang="en-US" b="1" dirty="0" smtClean="0">
                <a:latin typeface="Arial Narrow" pitchFamily="34" charset="0"/>
              </a:rPr>
              <a:t>.</a:t>
            </a:r>
            <a:endParaRPr lang="en-US" b="1" dirty="0"/>
          </a:p>
        </p:txBody>
      </p:sp>
      <p:sp>
        <p:nvSpPr>
          <p:cNvPr id="6" name="Rectangle 5"/>
          <p:cNvSpPr/>
          <p:nvPr/>
        </p:nvSpPr>
        <p:spPr>
          <a:xfrm rot="21295861">
            <a:off x="401862" y="1558492"/>
            <a:ext cx="8075732" cy="2554545"/>
          </a:xfrm>
          <a:prstGeom prst="rect">
            <a:avLst/>
          </a:prstGeom>
          <a:solidFill>
            <a:srgbClr val="00B0F0"/>
          </a:solidFill>
          <a:ln>
            <a:noFill/>
          </a:ln>
          <a:effectLst>
            <a:outerShdw blurRad="317500" dist="4445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solidFill>
                  <a:schemeClr val="tx1"/>
                </a:solidFill>
                <a:latin typeface="Arial Narrow" pitchFamily="34" charset="0"/>
              </a:rPr>
              <a:t>A big problem with this theory is the evidence of the transformed disciples’ conviction; despite beatings, imprisonment and death.  </a:t>
            </a:r>
          </a:p>
          <a:p>
            <a:pPr algn="ctr"/>
            <a:r>
              <a:rPr lang="en-US" sz="3200" b="1" dirty="0" smtClean="0">
                <a:solidFill>
                  <a:schemeClr val="tx1"/>
                </a:solidFill>
                <a:latin typeface="Arial Narrow" pitchFamily="34" charset="0"/>
              </a:rPr>
              <a:t>Corpse thieves, by definition, would not be men that believed in the resurrection.</a:t>
            </a:r>
            <a:endParaRPr lang="en-US" sz="3200" b="1" dirty="0">
              <a:solidFill>
                <a:schemeClr val="tx1"/>
              </a:solidFill>
            </a:endParaRPr>
          </a:p>
        </p:txBody>
      </p:sp>
      <p:sp>
        <p:nvSpPr>
          <p:cNvPr id="4" name="Rectangle 3"/>
          <p:cNvSpPr/>
          <p:nvPr/>
        </p:nvSpPr>
        <p:spPr>
          <a:xfrm rot="21322941">
            <a:off x="1309911" y="3268207"/>
            <a:ext cx="7466598" cy="2554545"/>
          </a:xfrm>
          <a:prstGeom prst="rect">
            <a:avLst/>
          </a:prstGeom>
          <a:solidFill>
            <a:srgbClr val="002060"/>
          </a:solidFill>
          <a:ln>
            <a:noFill/>
          </a:ln>
          <a:effectLst>
            <a:outerShdw blurRad="317500" dist="444500" dir="27000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b="1" dirty="0" smtClean="0">
                <a:latin typeface="Arial Narrow" pitchFamily="34" charset="0"/>
              </a:rPr>
              <a:t>Another issue would be the resurrected appearances. Moving a dead body doesn’t make it appear, converse, eat and drink.  </a:t>
            </a:r>
          </a:p>
          <a:p>
            <a:pPr algn="ctr"/>
            <a:r>
              <a:rPr lang="en-US" sz="3200" b="1" dirty="0" smtClean="0">
                <a:latin typeface="Arial Narrow" pitchFamily="34" charset="0"/>
              </a:rPr>
              <a:t>This also apply in the adjusted theory that someone else stole the body.</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Autofit/>
          </a:bodyPr>
          <a:lstStyle/>
          <a:p>
            <a:pPr algn="l"/>
            <a:r>
              <a:rPr lang="en-US" sz="1200" dirty="0" smtClean="0">
                <a:latin typeface="Arial Narrow" pitchFamily="34" charset="0"/>
              </a:rPr>
              <a:t/>
            </a:r>
            <a:br>
              <a:rPr lang="en-US" sz="1200" dirty="0" smtClean="0">
                <a:latin typeface="Arial Narrow" pitchFamily="34" charset="0"/>
              </a:rPr>
            </a:br>
            <a:r>
              <a:rPr lang="en-US" sz="4000" b="1" i="1" dirty="0" smtClean="0">
                <a:latin typeface="Arial Black" pitchFamily="34" charset="0"/>
                <a:cs typeface="Arial" pitchFamily="34" charset="0"/>
              </a:rPr>
              <a:t>alternate </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explanations</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of the empty tomb </a:t>
            </a:r>
            <a:r>
              <a:rPr lang="en-US" sz="3200" b="1" i="1" dirty="0" smtClean="0">
                <a:latin typeface="Arial" pitchFamily="34" charset="0"/>
                <a:cs typeface="Arial" pitchFamily="34" charset="0"/>
              </a:rPr>
              <a:t/>
            </a:r>
            <a:br>
              <a:rPr lang="en-US" sz="3200" b="1" i="1" dirty="0" smtClean="0">
                <a:latin typeface="Arial" pitchFamily="34" charset="0"/>
                <a:cs typeface="Arial" pitchFamily="34" charset="0"/>
              </a:rPr>
            </a:br>
            <a:r>
              <a:rPr lang="en-US" sz="3200" b="1" i="1" dirty="0" smtClean="0">
                <a:latin typeface="Arial" pitchFamily="34" charset="0"/>
                <a:cs typeface="Arial" pitchFamily="34" charset="0"/>
              </a:rPr>
              <a:t>	       </a:t>
            </a:r>
            <a:r>
              <a:rPr lang="en-US" sz="3200" i="1" dirty="0" smtClean="0">
                <a:latin typeface="Arial Narrow" pitchFamily="34" charset="0"/>
                <a:cs typeface="Arial" pitchFamily="34" charset="0"/>
              </a:rPr>
              <a:t>various other explanations have been</a:t>
            </a:r>
            <a:br>
              <a:rPr lang="en-US" sz="3200" i="1" dirty="0" smtClean="0">
                <a:latin typeface="Arial Narrow" pitchFamily="34" charset="0"/>
                <a:cs typeface="Arial" pitchFamily="34" charset="0"/>
              </a:rPr>
            </a:br>
            <a:r>
              <a:rPr lang="en-US" sz="3200" i="1" dirty="0" smtClean="0">
                <a:latin typeface="Arial Narrow" pitchFamily="34" charset="0"/>
                <a:cs typeface="Arial" pitchFamily="34" charset="0"/>
              </a:rPr>
              <a:t>	           offered over the centuries, such as:</a:t>
            </a:r>
            <a:br>
              <a:rPr lang="en-US" sz="3200" i="1" dirty="0" smtClean="0">
                <a:latin typeface="Arial Narrow" pitchFamily="34" charset="0"/>
                <a:cs typeface="Arial" pitchFamily="34" charset="0"/>
              </a:rPr>
            </a:br>
            <a:r>
              <a:rPr lang="en-US" sz="1200" i="1" dirty="0" smtClean="0">
                <a:latin typeface="Arial Narrow" pitchFamily="34" charset="0"/>
                <a:cs typeface="Arial" pitchFamily="34" charset="0"/>
              </a:rPr>
              <a:t> </a:t>
            </a:r>
            <a:r>
              <a:rPr lang="en-US" sz="3200" i="1" dirty="0" smtClean="0">
                <a:latin typeface="Arial Narrow" pitchFamily="34" charset="0"/>
                <a:cs typeface="Arial" pitchFamily="34" charset="0"/>
              </a:rPr>
              <a:t/>
            </a:r>
            <a:br>
              <a:rPr lang="en-US" sz="3200" i="1" dirty="0" smtClean="0">
                <a:latin typeface="Arial Narrow" pitchFamily="34" charset="0"/>
                <a:cs typeface="Arial" pitchFamily="34" charset="0"/>
              </a:rPr>
            </a:br>
            <a:r>
              <a:rPr lang="en-US" sz="3200" b="1" dirty="0" smtClean="0">
                <a:solidFill>
                  <a:srgbClr val="FF0000"/>
                </a:solidFill>
                <a:latin typeface="Arial" pitchFamily="34" charset="0"/>
                <a:cs typeface="Arial" pitchFamily="34" charset="0"/>
              </a:rPr>
              <a:t>a.) </a:t>
            </a:r>
            <a:r>
              <a:rPr lang="en-US" sz="3200" b="1" dirty="0" smtClean="0">
                <a:latin typeface="Arial" pitchFamily="34" charset="0"/>
                <a:cs typeface="Arial" pitchFamily="34" charset="0"/>
              </a:rPr>
              <a:t>The tomb was empty because the disciples 	stole the body</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 The tomb was empty because Jesus was 	buried alive and recovered</a:t>
            </a:r>
            <a:r>
              <a:rPr lang="en-US" sz="3200" b="1" dirty="0" smtClean="0">
                <a:effectLst>
                  <a:outerShdw blurRad="38100" dist="38100" dir="2700000" algn="tl">
                    <a:srgbClr val="000000">
                      <a:alpha val="43137"/>
                    </a:srgbClr>
                  </a:outerShdw>
                </a:effectLst>
                <a:latin typeface="Arial" pitchFamily="34" charset="0"/>
                <a:cs typeface="Arial" pitchFamily="34" charset="0"/>
              </a:rPr>
              <a:t/>
            </a:r>
            <a:br>
              <a:rPr lang="en-US" sz="3200" b="1" dirty="0" smtClean="0">
                <a:effectLst>
                  <a:outerShdw blurRad="38100" dist="38100" dir="2700000" algn="tl">
                    <a:srgbClr val="000000">
                      <a:alpha val="43137"/>
                    </a:srgbClr>
                  </a:outerShdw>
                </a:effectLst>
                <a:latin typeface="Arial" pitchFamily="34" charset="0"/>
                <a:cs typeface="Arial" pitchFamily="34" charset="0"/>
              </a:rPr>
            </a:br>
            <a:r>
              <a:rPr lang="en-US" sz="2000" b="1" dirty="0" smtClean="0">
                <a:effectLst>
                  <a:outerShdw blurRad="38100" dist="38100" dir="2700000" algn="tl">
                    <a:srgbClr val="000000">
                      <a:alpha val="43137"/>
                    </a:srgbClr>
                  </a:outerShdw>
                </a:effectLst>
                <a:latin typeface="Arial" pitchFamily="34" charset="0"/>
                <a:cs typeface="Arial" pitchFamily="34" charset="0"/>
              </a:rPr>
              <a:t/>
            </a:r>
            <a:br>
              <a:rPr lang="en-US" sz="2000" b="1" dirty="0" smtClean="0">
                <a:effectLst>
                  <a:outerShdw blurRad="38100" dist="38100" dir="2700000" algn="tl">
                    <a:srgbClr val="000000">
                      <a:alpha val="43137"/>
                    </a:srgbClr>
                  </a:outerShdw>
                </a:effectLst>
                <a:latin typeface="Arial" pitchFamily="34" charset="0"/>
                <a:cs typeface="Arial" pitchFamily="34" charset="0"/>
              </a:rPr>
            </a:br>
            <a:r>
              <a:rPr lang="en-US" sz="3200" b="1" dirty="0" smtClean="0">
                <a:solidFill>
                  <a:srgbClr val="FF0000"/>
                </a:solidFill>
                <a:latin typeface="Arial" pitchFamily="34" charset="0"/>
                <a:cs typeface="Arial" pitchFamily="34" charset="0"/>
              </a:rPr>
              <a:t>c.) </a:t>
            </a:r>
            <a:r>
              <a:rPr lang="en-US" sz="3200" b="1" dirty="0" smtClean="0">
                <a:latin typeface="Arial" pitchFamily="34" charset="0"/>
                <a:cs typeface="Arial" pitchFamily="34" charset="0"/>
              </a:rPr>
              <a:t>The tomb was empty because they 	mistakenly returned to a different tomb</a:t>
            </a:r>
            <a:endParaRPr lang="en-US" sz="1200" b="1" dirty="0"/>
          </a:p>
        </p:txBody>
      </p:sp>
      <p:pic>
        <p:nvPicPr>
          <p:cNvPr id="15361" name="Picture 1"/>
          <p:cNvPicPr>
            <a:picLocks noChangeAspect="1" noChangeArrowheads="1"/>
          </p:cNvPicPr>
          <p:nvPr/>
        </p:nvPicPr>
        <p:blipFill>
          <a:blip r:embed="rId2" cstate="print"/>
          <a:srcRect/>
          <a:stretch>
            <a:fillRect/>
          </a:stretch>
        </p:blipFill>
        <p:spPr bwMode="auto">
          <a:xfrm>
            <a:off x="5334000" y="-2"/>
            <a:ext cx="3846851" cy="1947369"/>
          </a:xfrm>
          <a:prstGeom prst="rect">
            <a:avLst/>
          </a:prstGeom>
          <a:noFill/>
          <a:ln w="9525">
            <a:noFill/>
            <a:miter lim="800000"/>
            <a:headEnd/>
            <a:tailEnd/>
          </a:ln>
        </p:spPr>
      </p:pic>
      <p:sp>
        <p:nvSpPr>
          <p:cNvPr id="4" name="Rectangle 3"/>
          <p:cNvSpPr/>
          <p:nvPr/>
        </p:nvSpPr>
        <p:spPr>
          <a:xfrm rot="21193517">
            <a:off x="852021" y="1032469"/>
            <a:ext cx="7568713" cy="5283576"/>
          </a:xfrm>
          <a:prstGeom prst="rect">
            <a:avLst/>
          </a:prstGeom>
          <a:solidFill>
            <a:schemeClr val="tx2">
              <a:lumMod val="75000"/>
            </a:schemeClr>
          </a:solidFill>
          <a:ln>
            <a:noFill/>
          </a:ln>
          <a:effectLst>
            <a:outerShdw blurRad="317500" dist="444500" dir="27000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scourged (John 19:1)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compelling of Simon (Mark 15:21).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crucified (Mark 15:25).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collapsed and dead (John 19:32-33).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visual clarity of breath or not (v.23).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 the spear (John 19:34). </a:t>
            </a:r>
          </a:p>
          <a:p>
            <a:pPr>
              <a:buFont typeface="Arial" pitchFamily="34" charset="0"/>
              <a:buChar char="•"/>
            </a:pPr>
            <a:r>
              <a:rPr lang="en-US" sz="3600" b="1" dirty="0" smtClean="0">
                <a:effectLst>
                  <a:outerShdw blurRad="38100" dist="38100" dir="2700000" algn="tl">
                    <a:srgbClr val="000000">
                      <a:alpha val="43137"/>
                    </a:srgbClr>
                  </a:outerShdw>
                </a:effectLst>
                <a:latin typeface="Arial Narrow" pitchFamily="34" charset="0"/>
              </a:rPr>
              <a:t> the body was taken down,  wrapped, buried, and a  large stone was rolled across the door (Mark 15:46). </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Autofit/>
          </a:bodyPr>
          <a:lstStyle/>
          <a:p>
            <a:pPr algn="l"/>
            <a:r>
              <a:rPr lang="en-US" sz="1200" dirty="0" smtClean="0">
                <a:latin typeface="Arial Narrow" pitchFamily="34" charset="0"/>
              </a:rPr>
              <a:t/>
            </a:r>
            <a:br>
              <a:rPr lang="en-US" sz="1200" dirty="0" smtClean="0">
                <a:latin typeface="Arial Narrow" pitchFamily="34" charset="0"/>
              </a:rPr>
            </a:br>
            <a:r>
              <a:rPr lang="en-US" sz="4000" b="1" i="1" dirty="0" smtClean="0">
                <a:latin typeface="Arial Black" pitchFamily="34" charset="0"/>
                <a:cs typeface="Arial" pitchFamily="34" charset="0"/>
              </a:rPr>
              <a:t>alternate </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explanations</a:t>
            </a:r>
            <a:br>
              <a:rPr lang="en-US" sz="4000" b="1" i="1" dirty="0" smtClean="0">
                <a:latin typeface="Arial Black" pitchFamily="34" charset="0"/>
                <a:cs typeface="Arial" pitchFamily="34" charset="0"/>
              </a:rPr>
            </a:br>
            <a:r>
              <a:rPr lang="en-US" sz="4000" b="1" i="1" dirty="0" smtClean="0">
                <a:latin typeface="Arial Black" pitchFamily="34" charset="0"/>
                <a:cs typeface="Arial" pitchFamily="34" charset="0"/>
              </a:rPr>
              <a:t>of the empty tomb </a:t>
            </a:r>
            <a:r>
              <a:rPr lang="en-US" sz="3200" b="1" i="1" dirty="0" smtClean="0">
                <a:latin typeface="Arial" pitchFamily="34" charset="0"/>
                <a:cs typeface="Arial" pitchFamily="34" charset="0"/>
              </a:rPr>
              <a:t/>
            </a:r>
            <a:br>
              <a:rPr lang="en-US" sz="3200" b="1" i="1" dirty="0" smtClean="0">
                <a:latin typeface="Arial" pitchFamily="34" charset="0"/>
                <a:cs typeface="Arial" pitchFamily="34" charset="0"/>
              </a:rPr>
            </a:br>
            <a:r>
              <a:rPr lang="en-US" sz="3200" b="1" i="1" dirty="0" smtClean="0">
                <a:latin typeface="Arial" pitchFamily="34" charset="0"/>
                <a:cs typeface="Arial" pitchFamily="34" charset="0"/>
              </a:rPr>
              <a:t>	       </a:t>
            </a:r>
            <a:r>
              <a:rPr lang="en-US" sz="3200" i="1" dirty="0" smtClean="0">
                <a:latin typeface="Arial Narrow" pitchFamily="34" charset="0"/>
                <a:cs typeface="Arial" pitchFamily="34" charset="0"/>
              </a:rPr>
              <a:t>various other explanations have been</a:t>
            </a:r>
            <a:br>
              <a:rPr lang="en-US" sz="3200" i="1" dirty="0" smtClean="0">
                <a:latin typeface="Arial Narrow" pitchFamily="34" charset="0"/>
                <a:cs typeface="Arial" pitchFamily="34" charset="0"/>
              </a:rPr>
            </a:br>
            <a:r>
              <a:rPr lang="en-US" sz="3200" i="1" dirty="0" smtClean="0">
                <a:latin typeface="Arial Narrow" pitchFamily="34" charset="0"/>
                <a:cs typeface="Arial" pitchFamily="34" charset="0"/>
              </a:rPr>
              <a:t>	           offered over the centuries, such as:</a:t>
            </a:r>
            <a:br>
              <a:rPr lang="en-US" sz="3200" i="1" dirty="0" smtClean="0">
                <a:latin typeface="Arial Narrow" pitchFamily="34" charset="0"/>
                <a:cs typeface="Arial" pitchFamily="34" charset="0"/>
              </a:rPr>
            </a:br>
            <a:r>
              <a:rPr lang="en-US" sz="1200" i="1" dirty="0" smtClean="0">
                <a:latin typeface="Arial Narrow" pitchFamily="34" charset="0"/>
                <a:cs typeface="Arial" pitchFamily="34" charset="0"/>
              </a:rPr>
              <a:t> </a:t>
            </a:r>
            <a:r>
              <a:rPr lang="en-US" sz="3200" i="1" dirty="0" smtClean="0">
                <a:latin typeface="Arial Narrow" pitchFamily="34" charset="0"/>
                <a:cs typeface="Arial" pitchFamily="34" charset="0"/>
              </a:rPr>
              <a:t/>
            </a:r>
            <a:br>
              <a:rPr lang="en-US" sz="3200" i="1" dirty="0" smtClean="0">
                <a:latin typeface="Arial Narrow" pitchFamily="34" charset="0"/>
                <a:cs typeface="Arial" pitchFamily="34" charset="0"/>
              </a:rPr>
            </a:br>
            <a:r>
              <a:rPr lang="en-US" sz="3200" b="1" dirty="0" smtClean="0">
                <a:solidFill>
                  <a:srgbClr val="FF0000"/>
                </a:solidFill>
                <a:latin typeface="Arial" pitchFamily="34" charset="0"/>
                <a:cs typeface="Arial" pitchFamily="34" charset="0"/>
              </a:rPr>
              <a:t>a.) </a:t>
            </a:r>
            <a:r>
              <a:rPr lang="en-US" sz="3200" b="1" dirty="0" smtClean="0">
                <a:latin typeface="Arial" pitchFamily="34" charset="0"/>
                <a:cs typeface="Arial" pitchFamily="34" charset="0"/>
              </a:rPr>
              <a:t>The tomb was empty because the disciples 	stole the body</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latin typeface="Arial" pitchFamily="34" charset="0"/>
                <a:cs typeface="Arial" pitchFamily="34" charset="0"/>
              </a:rPr>
              <a:t>b.) </a:t>
            </a:r>
            <a:r>
              <a:rPr lang="en-US" sz="3200" b="1" dirty="0" smtClean="0">
                <a:latin typeface="Arial" pitchFamily="34" charset="0"/>
                <a:cs typeface="Arial" pitchFamily="34" charset="0"/>
              </a:rPr>
              <a:t>The tomb was empty because Jesus was 	buried alive and recovered</a:t>
            </a:r>
            <a:br>
              <a:rPr lang="en-US" sz="3200" b="1" dirty="0" smtClean="0">
                <a:latin typeface="Arial" pitchFamily="34" charset="0"/>
                <a:cs typeface="Arial" pitchFamily="34" charset="0"/>
              </a:rPr>
            </a:br>
            <a:r>
              <a:rPr lang="en-US" sz="2000" b="1" dirty="0" smtClean="0">
                <a:latin typeface="Arial" pitchFamily="34" charset="0"/>
                <a:cs typeface="Arial" pitchFamily="34" charset="0"/>
              </a:rPr>
              <a:t/>
            </a:r>
            <a:br>
              <a:rPr lang="en-US" sz="2000" b="1" dirty="0" smtClean="0">
                <a:latin typeface="Arial" pitchFamily="34" charset="0"/>
                <a:cs typeface="Arial" pitchFamily="34" charset="0"/>
              </a:rPr>
            </a:br>
            <a:r>
              <a:rPr lang="en-US" sz="32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 The tomb was empty because they 	mistakenly returned to a different tomb</a:t>
            </a:r>
            <a:endParaRPr lang="en-US" sz="1200" b="1" dirty="0">
              <a:solidFill>
                <a:srgbClr val="FF0000"/>
              </a:solidFill>
              <a:effectLst>
                <a:outerShdw blurRad="38100" dist="38100" dir="2700000" algn="tl">
                  <a:srgbClr val="000000">
                    <a:alpha val="43137"/>
                  </a:srgbClr>
                </a:outerShdw>
              </a:effectLst>
            </a:endParaRPr>
          </a:p>
        </p:txBody>
      </p:sp>
      <p:pic>
        <p:nvPicPr>
          <p:cNvPr id="15361" name="Picture 1"/>
          <p:cNvPicPr>
            <a:picLocks noChangeAspect="1" noChangeArrowheads="1"/>
          </p:cNvPicPr>
          <p:nvPr/>
        </p:nvPicPr>
        <p:blipFill>
          <a:blip r:embed="rId2" cstate="print"/>
          <a:srcRect/>
          <a:stretch>
            <a:fillRect/>
          </a:stretch>
        </p:blipFill>
        <p:spPr bwMode="auto">
          <a:xfrm>
            <a:off x="5334000" y="-2"/>
            <a:ext cx="3846851" cy="1947369"/>
          </a:xfrm>
          <a:prstGeom prst="rect">
            <a:avLst/>
          </a:prstGeom>
          <a:noFill/>
          <a:ln w="9525">
            <a:noFill/>
            <a:miter lim="800000"/>
            <a:headEnd/>
            <a:tailEnd/>
          </a:ln>
        </p:spPr>
      </p:pic>
      <p:sp>
        <p:nvSpPr>
          <p:cNvPr id="4" name="Rectangle 3"/>
          <p:cNvSpPr/>
          <p:nvPr/>
        </p:nvSpPr>
        <p:spPr>
          <a:xfrm rot="21213422">
            <a:off x="711085" y="1990080"/>
            <a:ext cx="7149762" cy="3569322"/>
          </a:xfrm>
          <a:prstGeom prst="rect">
            <a:avLst/>
          </a:prstGeom>
          <a:ln>
            <a:noFill/>
          </a:ln>
          <a:effectLst>
            <a:outerShdw blurRad="317500" dist="444500" dir="2700000" algn="ctr">
              <a:srgbClr val="000000">
                <a:alpha val="75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3200" b="1" dirty="0" smtClean="0">
                <a:solidFill>
                  <a:schemeClr val="tx1"/>
                </a:solidFill>
                <a:latin typeface="Arial Narrow" pitchFamily="34" charset="0"/>
              </a:rPr>
              <a:t>the women observed the burial</a:t>
            </a:r>
          </a:p>
          <a:p>
            <a:pPr>
              <a:buFont typeface="Arial" pitchFamily="34" charset="0"/>
              <a:buChar char="•"/>
            </a:pPr>
            <a:r>
              <a:rPr lang="en-US" sz="3200" b="1" dirty="0" smtClean="0">
                <a:solidFill>
                  <a:schemeClr val="tx1"/>
                </a:solidFill>
                <a:latin typeface="Arial Narrow" pitchFamily="34" charset="0"/>
              </a:rPr>
              <a:t> multiple visitors and at different times  		(</a:t>
            </a:r>
            <a:r>
              <a:rPr lang="en-US" sz="3200" b="1" dirty="0" err="1" smtClean="0">
                <a:solidFill>
                  <a:schemeClr val="tx1"/>
                </a:solidFill>
                <a:latin typeface="Arial Narrow" pitchFamily="34" charset="0"/>
              </a:rPr>
              <a:t>Jn</a:t>
            </a:r>
            <a:r>
              <a:rPr lang="en-US" sz="3200" b="1" dirty="0" smtClean="0">
                <a:solidFill>
                  <a:schemeClr val="tx1"/>
                </a:solidFill>
                <a:latin typeface="Arial Narrow" pitchFamily="34" charset="0"/>
              </a:rPr>
              <a:t> 20:1; Mk 16:2; </a:t>
            </a:r>
            <a:r>
              <a:rPr lang="en-US" sz="3200" b="1" dirty="0" err="1" smtClean="0">
                <a:solidFill>
                  <a:schemeClr val="tx1"/>
                </a:solidFill>
                <a:latin typeface="Arial Narrow" pitchFamily="34" charset="0"/>
              </a:rPr>
              <a:t>Jn</a:t>
            </a:r>
            <a:r>
              <a:rPr lang="en-US" sz="3200" b="1" dirty="0" smtClean="0">
                <a:solidFill>
                  <a:schemeClr val="tx1"/>
                </a:solidFill>
                <a:latin typeface="Arial Narrow" pitchFamily="34" charset="0"/>
              </a:rPr>
              <a:t> 20:3-13). </a:t>
            </a:r>
          </a:p>
          <a:p>
            <a:pPr>
              <a:buFont typeface="Arial" pitchFamily="34" charset="0"/>
              <a:buChar char="•"/>
            </a:pPr>
            <a:r>
              <a:rPr lang="en-US" sz="3200" b="1" dirty="0" smtClean="0">
                <a:solidFill>
                  <a:schemeClr val="tx1"/>
                </a:solidFill>
                <a:latin typeface="Arial Narrow" pitchFamily="34" charset="0"/>
              </a:rPr>
              <a:t> Joseph and Nicodemus (Matt. 27:60) </a:t>
            </a:r>
          </a:p>
          <a:p>
            <a:pPr>
              <a:buFont typeface="Arial" pitchFamily="34" charset="0"/>
              <a:buChar char="•"/>
            </a:pPr>
            <a:r>
              <a:rPr lang="en-US" sz="3200" b="1" dirty="0" smtClean="0">
                <a:solidFill>
                  <a:schemeClr val="tx1"/>
                </a:solidFill>
                <a:latin typeface="Arial Narrow" pitchFamily="34" charset="0"/>
              </a:rPr>
              <a:t> a dead body in a different tomb does not 		make appearances</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i="1" dirty="0" smtClean="0">
                <a:solidFill>
                  <a:schemeClr val="bg1"/>
                </a:solidFill>
                <a:latin typeface="Arial" pitchFamily="34" charset="0"/>
                <a:cs typeface="Arial" pitchFamily="34" charset="0"/>
              </a:rPr>
              <a:t>more</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than an empty tomb…</a:t>
            </a:r>
            <a:endParaRPr lang="en-US" sz="4000" b="1" i="1"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b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FOR THE SKEPTIC</a:t>
            </a:r>
            <a:endParaRPr lang="en-US" sz="4000" dirty="0">
              <a:solidFill>
                <a:prstClr val="white"/>
              </a:solidFill>
            </a:endParaRPr>
          </a:p>
        </p:txBody>
      </p:sp>
      <p:sp>
        <p:nvSpPr>
          <p:cNvPr id="27" name="Can 26"/>
          <p:cNvSpPr/>
          <p:nvPr/>
        </p:nvSpPr>
        <p:spPr>
          <a:xfrm>
            <a:off x="73152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solidFill>
            </a:endParaRPr>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black">
                    <a:lumMod val="95000"/>
                    <a:lumOff val="5000"/>
                  </a:prstClr>
                </a:solidFill>
                <a:effectLst>
                  <a:outerShdw blurRad="38100" dist="38100" dir="2700000" algn="tl">
                    <a:srgbClr val="000000">
                      <a:alpha val="43137"/>
                    </a:srgbClr>
                  </a:outerShdw>
                </a:effectLst>
                <a:latin typeface="Candara" pitchFamily="34" charset="0"/>
              </a:rPr>
              <a:t>THE IDENTITY OF JESUS OF NAZARETH</a:t>
            </a:r>
            <a:endParaRPr lang="en-US" sz="4000" dirty="0">
              <a:solidFill>
                <a:prstClr val="white"/>
              </a:solidFill>
            </a:endParaRPr>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CRUCIFIXION</a:t>
            </a:r>
            <a:endParaRPr lang="en-US" sz="2800" b="1" dirty="0">
              <a:solidFill>
                <a:prstClr val="black">
                  <a:lumMod val="95000"/>
                  <a:lumOff val="5000"/>
                </a:prst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prstClr val="black">
                    <a:lumMod val="95000"/>
                    <a:lumOff val="5000"/>
                  </a:prstClr>
                </a:solidFill>
                <a:latin typeface="Arial Narrow" pitchFamily="34" charset="0"/>
              </a:rPr>
              <a:t>     THE </a:t>
            </a:r>
            <a:r>
              <a:rPr lang="en-US" sz="2800" b="1" dirty="0" smtClean="0">
                <a:solidFill>
                  <a:prstClr val="black">
                    <a:lumMod val="95000"/>
                    <a:lumOff val="5000"/>
                  </a:prstClr>
                </a:solidFill>
                <a:latin typeface="Arial Narrow" pitchFamily="34" charset="0"/>
              </a:rPr>
              <a:t>TOMB</a:t>
            </a:r>
            <a:endParaRPr lang="en-US" sz="2800" b="1" dirty="0">
              <a:solidFill>
                <a:prstClr val="black">
                  <a:lumMod val="95000"/>
                  <a:lumOff val="5000"/>
                </a:prst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WITNESSES</a:t>
            </a:r>
            <a:endParaRPr lang="en-US" sz="2800" b="1" dirty="0">
              <a:solidFill>
                <a:prstClr val="black">
                  <a:lumMod val="95000"/>
                  <a:lumOff val="5000"/>
                </a:prst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THEY  BELIEVED</a:t>
            </a:r>
            <a:endParaRPr lang="en-US" sz="2800" b="1" dirty="0">
              <a:solidFill>
                <a:prstClr val="black">
                  <a:lumMod val="95000"/>
                  <a:lumOff val="5000"/>
                </a:prstClr>
              </a:solidFill>
              <a:latin typeface="Arial Narrow" pitchFamily="34" charset="0"/>
            </a:endParaRPr>
          </a:p>
        </p:txBody>
      </p:sp>
      <p:sp>
        <p:nvSpPr>
          <p:cNvPr id="22" name="Rectangle 21"/>
          <p:cNvSpPr/>
          <p:nvPr/>
        </p:nvSpPr>
        <p:spPr>
          <a:xfrm rot="16200000">
            <a:off x="6019800" y="3092668"/>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lumMod val="95000"/>
                    <a:lumOff val="5000"/>
                  </a:prstClr>
                </a:solidFill>
                <a:latin typeface="Arial Narrow" pitchFamily="34" charset="0"/>
              </a:rPr>
              <a:t>THE CONV. OF SAUL</a:t>
            </a:r>
            <a:endParaRPr lang="en-US" sz="2800" b="1" dirty="0">
              <a:solidFill>
                <a:prstClr val="black">
                  <a:lumMod val="95000"/>
                  <a:lumOff val="5000"/>
                </a:prstClr>
              </a:solidFill>
              <a:latin typeface="Arial Narrow" pitchFamily="34" charset="0"/>
            </a:endParaRPr>
          </a:p>
        </p:txBody>
      </p:sp>
    </p:spTree>
    <p:extLst>
      <p:ext uri="{BB962C8B-B14F-4D97-AF65-F5344CB8AC3E}">
        <p14:creationId xmlns:p14="http://schemas.microsoft.com/office/powerpoint/2010/main" val="269911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9199"/>
            <a:ext cx="9110382" cy="458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0" y="4267200"/>
            <a:ext cx="2819400" cy="1143000"/>
          </a:xfrm>
          <a:prstGeom prst="rect">
            <a:avLst/>
          </a:prstGeom>
          <a:noFill/>
          <a:ln>
            <a:solidFill>
              <a:srgbClr val="FFFF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269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7" name="Can 26"/>
          <p:cNvSpPr/>
          <p:nvPr/>
        </p:nvSpPr>
        <p:spPr>
          <a:xfrm>
            <a:off x="73152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THE IDENTITY OF JESUS OF NAZARETH</a:t>
            </a:r>
            <a:endParaRPr lang="en-US" sz="4000" dirty="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ppt_x"/>
                                          </p:val>
                                        </p:tav>
                                        <p:tav tm="100000">
                                          <p:val>
                                            <p:strVal val="#ppt_x"/>
                                          </p:val>
                                        </p:tav>
                                      </p:tavLst>
                                    </p:anim>
                                    <p:anim calcmode="lin" valueType="num">
                                      <p:cBhvr additive="base">
                                        <p:cTn id="33"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solidFill>
            <a:srgbClr val="00B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r>
              <a:rPr lang="en-US" kern="0" smtClean="0">
                <a:solidFill>
                  <a:srgbClr val="FFFFFF"/>
                </a:solidFill>
                <a:latin typeface="Narkisim" pitchFamily="34" charset="-79"/>
                <a:cs typeface="Narkisim" pitchFamily="34" charset="-79"/>
              </a:rPr>
              <a:t/>
            </a:r>
            <a:br>
              <a:rPr lang="en-US" kern="0" smtClean="0">
                <a:solidFill>
                  <a:srgbClr val="FFFFFF"/>
                </a:solidFill>
                <a:latin typeface="Narkisim" pitchFamily="34" charset="-79"/>
                <a:cs typeface="Narkisim" pitchFamily="34" charset="-79"/>
              </a:rPr>
            </a:br>
            <a:endParaRPr lang="en-US" sz="4800" kern="0" dirty="0">
              <a:solidFill>
                <a:srgbClr val="FFFF00"/>
              </a:solidFill>
              <a:latin typeface="Narkisim" pitchFamily="34" charset="-79"/>
              <a:cs typeface="Narkisim" pitchFamily="34" charset="-79"/>
            </a:endParaRPr>
          </a:p>
        </p:txBody>
      </p:sp>
      <p:sp>
        <p:nvSpPr>
          <p:cNvPr id="5" name="Oval 4"/>
          <p:cNvSpPr/>
          <p:nvPr/>
        </p:nvSpPr>
        <p:spPr>
          <a:xfrm>
            <a:off x="2102068" y="1127234"/>
            <a:ext cx="4876800" cy="4648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en-US" sz="4000" kern="0" dirty="0" smtClean="0">
              <a:solidFill>
                <a:srgbClr val="000000"/>
              </a:solidFill>
              <a:latin typeface="Arial Black" panose="020B0A04020102020204" pitchFamily="34" charset="0"/>
              <a:ea typeface="Gungsuh" panose="02030600000101010101" pitchFamily="18" charset="-127"/>
            </a:endParaRPr>
          </a:p>
        </p:txBody>
      </p:sp>
      <p:sp>
        <p:nvSpPr>
          <p:cNvPr id="3" name="Oval 2"/>
          <p:cNvSpPr/>
          <p:nvPr/>
        </p:nvSpPr>
        <p:spPr>
          <a:xfrm>
            <a:off x="2819400" y="1852448"/>
            <a:ext cx="3429000" cy="3124200"/>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r>
              <a:rPr lang="en-US" sz="3100" b="1" kern="0" dirty="0" smtClean="0">
                <a:solidFill>
                  <a:srgbClr val="000000"/>
                </a:solidFill>
                <a:latin typeface="Arial" panose="020B0604020202020204" pitchFamily="34" charset="0"/>
                <a:ea typeface="Gungsuh" panose="02030600000101010101" pitchFamily="18" charset="-127"/>
                <a:cs typeface="Arial" panose="020B0604020202020204" pitchFamily="34" charset="0"/>
              </a:rPr>
              <a:t>Wednesday</a:t>
            </a:r>
          </a:p>
        </p:txBody>
      </p:sp>
    </p:spTree>
    <p:extLst>
      <p:ext uri="{BB962C8B-B14F-4D97-AF65-F5344CB8AC3E}">
        <p14:creationId xmlns:p14="http://schemas.microsoft.com/office/powerpoint/2010/main" val="2166919097"/>
      </p:ext>
    </p:extLst>
  </p:cSld>
  <p:clrMapOvr>
    <a:masterClrMapping/>
  </p:clrMapOvr>
  <p:transition spd="slow">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0"/>
            <a:ext cx="9144000" cy="2286000"/>
          </a:xfrm>
          <a:noFill/>
        </p:spPr>
        <p:txBody>
          <a:bodyPr>
            <a:noAutofit/>
          </a:bodyPr>
          <a:lstStyle/>
          <a:p>
            <a:r>
              <a:rPr lang="en-US" sz="4000" b="1" dirty="0" smtClean="0">
                <a:solidFill>
                  <a:srgbClr val="FFFF00"/>
                </a:solidFill>
                <a:latin typeface="Arial" pitchFamily="34" charset="0"/>
                <a:cs typeface="Arial" pitchFamily="34" charset="0"/>
              </a:rPr>
              <a:t>establishing evidence </a:t>
            </a: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for the resurrection of Jesus</a:t>
            </a:r>
            <a:endParaRPr lang="en-US"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657059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prstClr val="white"/>
              </a:solidFill>
            </a:endParaRPr>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609600" y="152400"/>
            <a:ext cx="8077200" cy="2286000"/>
          </a:xfrm>
          <a:prstGeom prst="rect">
            <a:avLst/>
          </a:prstGeom>
          <a:solidFill>
            <a:schemeClr val="bg1"/>
          </a:solidFill>
          <a:effectLst>
            <a:softEdge rad="317500"/>
          </a:effectLst>
        </p:spPr>
        <p:txBody>
          <a:bodyPr vert="horz" lIns="91440" tIns="45720" rIns="91440" bIns="45720" rtlCol="0" anchor="ctr">
            <a:noAutofit/>
          </a:bodyPr>
          <a:lstStyle/>
          <a:p>
            <a:pPr algn="ctr">
              <a:spcBef>
                <a:spcPct val="0"/>
              </a:spcBef>
              <a:defRPr/>
            </a:pPr>
            <a:r>
              <a:rPr lang="en-US" sz="1600" dirty="0" smtClean="0">
                <a:solidFill>
                  <a:prstClr val="white"/>
                </a:solidFill>
                <a:latin typeface="Arial Black" pitchFamily="34" charset="0"/>
                <a:ea typeface="+mj-ea"/>
                <a:cs typeface="+mj-cs"/>
              </a:rPr>
              <a:t/>
            </a:r>
            <a:br>
              <a:rPr lang="en-US" sz="1600" dirty="0" smtClean="0">
                <a:solidFill>
                  <a:prstClr val="white"/>
                </a:solidFill>
                <a:latin typeface="Arial Black" pitchFamily="34" charset="0"/>
                <a:ea typeface="+mj-ea"/>
                <a:cs typeface="+mj-cs"/>
              </a:rPr>
            </a:br>
            <a:endParaRPr lang="en-US" sz="1600" dirty="0" smtClean="0">
              <a:solidFill>
                <a:prstClr val="white"/>
              </a:solidFill>
              <a:latin typeface="Arial Black" pitchFamily="34" charset="0"/>
              <a:ea typeface="+mj-ea"/>
              <a:cs typeface="+mj-cs"/>
            </a:endParaRPr>
          </a:p>
          <a:p>
            <a:pPr algn="ctr">
              <a:spcBef>
                <a:spcPct val="0"/>
              </a:spcBef>
              <a:defRPr/>
            </a:pPr>
            <a:r>
              <a:rPr lang="en-US" sz="4000" dirty="0" smtClean="0">
                <a:solidFill>
                  <a:prstClr val="black"/>
                </a:solidFill>
                <a:latin typeface="Arial Black" pitchFamily="34" charset="0"/>
                <a:ea typeface="+mj-ea"/>
                <a:cs typeface="+mj-cs"/>
              </a:rPr>
              <a:t>“we gazed not in</a:t>
            </a:r>
          </a:p>
          <a:p>
            <a:pPr algn="ctr">
              <a:spcBef>
                <a:spcPct val="0"/>
              </a:spcBef>
              <a:defRPr/>
            </a:pPr>
            <a:r>
              <a:rPr lang="en-US" sz="4000" dirty="0" smtClean="0">
                <a:solidFill>
                  <a:prstClr val="black"/>
                </a:solidFill>
                <a:latin typeface="Arial Black" pitchFamily="34" charset="0"/>
                <a:ea typeface="+mj-ea"/>
                <a:cs typeface="+mj-cs"/>
              </a:rPr>
              <a:t>the open tomb…”</a:t>
            </a:r>
          </a:p>
          <a:p>
            <a:pPr algn="ctr">
              <a:spcBef>
                <a:spcPct val="0"/>
              </a:spcBef>
              <a:defRPr/>
            </a:pPr>
            <a:endParaRPr lang="en-US" sz="1000" dirty="0" smtClean="0">
              <a:solidFill>
                <a:prstClr val="black"/>
              </a:solidFill>
              <a:latin typeface="Arial Black" pitchFamily="34" charset="0"/>
              <a:ea typeface="+mj-ea"/>
              <a:cs typeface="+mj-cs"/>
            </a:endParaRPr>
          </a:p>
          <a:p>
            <a:pPr algn="ctr">
              <a:spcBef>
                <a:spcPct val="0"/>
              </a:spcBef>
              <a:defRPr/>
            </a:pPr>
            <a:endParaRPr lang="en-US" sz="1000" dirty="0" smtClean="0">
              <a:solidFill>
                <a:prstClr val="black"/>
              </a:solidFill>
              <a:latin typeface="Arial Black" pitchFamily="34" charset="0"/>
              <a:ea typeface="+mj-ea"/>
              <a:cs typeface="+mj-cs"/>
            </a:endParaRPr>
          </a:p>
          <a:p>
            <a:pPr algn="ctr">
              <a:spcBef>
                <a:spcPct val="0"/>
              </a:spcBef>
              <a:defRPr/>
            </a:pPr>
            <a:endParaRPr lang="en-US" sz="1000" dirty="0" smtClean="0">
              <a:solidFill>
                <a:prstClr val="black"/>
              </a:solidFill>
              <a:latin typeface="Arial Black" pitchFamily="34" charset="0"/>
              <a:ea typeface="+mj-ea"/>
              <a:cs typeface="+mj-cs"/>
            </a:endParaRPr>
          </a:p>
        </p:txBody>
      </p:sp>
    </p:spTree>
    <p:extLst>
      <p:ext uri="{BB962C8B-B14F-4D97-AF65-F5344CB8AC3E}">
        <p14:creationId xmlns:p14="http://schemas.microsoft.com/office/powerpoint/2010/main" val="2855919327"/>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lowchart: Document 18"/>
          <p:cNvSpPr/>
          <p:nvPr/>
        </p:nvSpPr>
        <p:spPr>
          <a:xfrm flipH="1" flipV="1">
            <a:off x="3810000" y="3429000"/>
            <a:ext cx="5334000" cy="2057400"/>
          </a:xfrm>
          <a:prstGeom prst="flowChartDocumen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3581400"/>
            <a:ext cx="9144000" cy="1524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5029200" y="2438400"/>
            <a:ext cx="10591800" cy="5562600"/>
          </a:xfrm>
          <a:prstGeom prst="ellipse">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33400" y="3581400"/>
            <a:ext cx="1600200" cy="1905000"/>
          </a:xfrm>
          <a:prstGeom prst="ellipse">
            <a:avLst/>
          </a:prstGeom>
          <a:solidFill>
            <a:schemeClr val="tx1">
              <a:lumMod val="85000"/>
              <a:lumOff val="15000"/>
            </a:schemeClr>
          </a:solidFill>
          <a:ln w="3175">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838200" y="3657600"/>
            <a:ext cx="1295400" cy="1524000"/>
          </a:xfrm>
          <a:prstGeom prst="ellipse">
            <a:avLst/>
          </a:prstGeom>
          <a:solidFill>
            <a:schemeClr val="tx1"/>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4572000"/>
            <a:ext cx="91440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1600200" y="3505200"/>
            <a:ext cx="1447800" cy="1447800"/>
          </a:xfrm>
          <a:prstGeom prst="ellipse">
            <a:avLst/>
          </a:prstGeom>
          <a:solidFill>
            <a:schemeClr val="tx1">
              <a:lumMod val="65000"/>
              <a:lumOff val="35000"/>
            </a:schemeClr>
          </a:solidFill>
          <a:ln>
            <a:solidFill>
              <a:schemeClr val="tx1">
                <a:lumMod val="65000"/>
                <a:lumOff val="35000"/>
              </a:schemeClr>
            </a:solidFill>
          </a:ln>
          <a:effectLst>
            <a:outerShdw blurRad="165100" dist="114300" dir="1980000" algn="l" rotWithShape="0">
              <a:prstClr val="black"/>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4800600"/>
            <a:ext cx="9144000" cy="2057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3657600" y="3276600"/>
            <a:ext cx="4800600" cy="1752600"/>
          </a:xfrm>
          <a:prstGeom prst="rightArrow">
            <a:avLst>
              <a:gd name="adj1" fmla="val 77167"/>
              <a:gd name="adj2" fmla="val 57000"/>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600" b="1" dirty="0" smtClean="0">
                <a:solidFill>
                  <a:srgbClr val="FFFF00"/>
                </a:solidFill>
                <a:latin typeface="Arial Black" pitchFamily="34" charset="0"/>
              </a:rPr>
              <a:t>eyewitnesses</a:t>
            </a:r>
            <a:endParaRPr lang="en-US" sz="3600" b="1" dirty="0">
              <a:solidFill>
                <a:srgbClr val="FFFF00"/>
              </a:solidFill>
              <a:latin typeface="Arial Black" pitchFamily="34" charset="0"/>
            </a:endParaRPr>
          </a:p>
        </p:txBody>
      </p:sp>
      <p:sp>
        <p:nvSpPr>
          <p:cNvPr id="18" name="Title 1"/>
          <p:cNvSpPr txBox="1">
            <a:spLocks/>
          </p:cNvSpPr>
          <p:nvPr/>
        </p:nvSpPr>
        <p:spPr>
          <a:xfrm>
            <a:off x="304800" y="76200"/>
            <a:ext cx="8534400" cy="2286000"/>
          </a:xfrm>
          <a:prstGeom prst="rect">
            <a:avLst/>
          </a:prstGeom>
          <a:solidFill>
            <a:schemeClr val="bg1"/>
          </a:solidFill>
          <a:effectLst>
            <a:softEdge rad="317500"/>
          </a:effectLst>
        </p:spPr>
        <p:txBody>
          <a:bodyPr vert="horz" lIns="91440" tIns="45720" rIns="91440" bIns="45720" rtlCol="0" anchor="ctr">
            <a:noAutofit/>
          </a:bodyPr>
          <a:lstStyle/>
          <a:p>
            <a:pPr algn="ctr">
              <a:spcBef>
                <a:spcPct val="0"/>
              </a:spcBef>
              <a:defRPr/>
            </a:pPr>
            <a:r>
              <a:rPr lang="en-US" sz="1600" dirty="0" smtClean="0">
                <a:solidFill>
                  <a:prstClr val="white"/>
                </a:solidFill>
                <a:latin typeface="Arial Black" pitchFamily="34" charset="0"/>
                <a:ea typeface="+mj-ea"/>
                <a:cs typeface="+mj-cs"/>
              </a:rPr>
              <a:t/>
            </a:r>
            <a:br>
              <a:rPr lang="en-US" sz="1600" dirty="0" smtClean="0">
                <a:solidFill>
                  <a:prstClr val="white"/>
                </a:solidFill>
                <a:latin typeface="Arial Black" pitchFamily="34" charset="0"/>
                <a:ea typeface="+mj-ea"/>
                <a:cs typeface="+mj-cs"/>
              </a:rPr>
            </a:br>
            <a:endParaRPr lang="en-US" sz="1600" dirty="0" smtClean="0">
              <a:solidFill>
                <a:prstClr val="white"/>
              </a:solidFill>
              <a:latin typeface="Arial Black" pitchFamily="34" charset="0"/>
              <a:ea typeface="+mj-ea"/>
              <a:cs typeface="+mj-cs"/>
            </a:endParaRPr>
          </a:p>
          <a:p>
            <a:pPr algn="ctr">
              <a:spcBef>
                <a:spcPct val="0"/>
              </a:spcBef>
              <a:defRPr/>
            </a:pPr>
            <a:r>
              <a:rPr lang="en-US" sz="3600" dirty="0" smtClean="0">
                <a:solidFill>
                  <a:prstClr val="black"/>
                </a:solidFill>
                <a:latin typeface="Arial Black" pitchFamily="34" charset="0"/>
                <a:ea typeface="+mj-ea"/>
                <a:cs typeface="+mj-cs"/>
              </a:rPr>
              <a:t>John 20-21</a:t>
            </a:r>
            <a:br>
              <a:rPr lang="en-US" sz="3600" dirty="0" smtClean="0">
                <a:solidFill>
                  <a:prstClr val="black"/>
                </a:solidFill>
                <a:latin typeface="Arial Black" pitchFamily="34" charset="0"/>
                <a:ea typeface="+mj-ea"/>
                <a:cs typeface="+mj-cs"/>
              </a:rPr>
            </a:br>
            <a:r>
              <a:rPr lang="en-US" sz="3600" dirty="0" smtClean="0">
                <a:solidFill>
                  <a:prstClr val="black"/>
                </a:solidFill>
                <a:latin typeface="Arial Black" pitchFamily="34" charset="0"/>
                <a:ea typeface="+mj-ea"/>
                <a:cs typeface="+mj-cs"/>
              </a:rPr>
              <a:t>Acts 10:39-41</a:t>
            </a:r>
          </a:p>
          <a:p>
            <a:pPr algn="ctr">
              <a:spcBef>
                <a:spcPct val="0"/>
              </a:spcBef>
              <a:defRPr/>
            </a:pPr>
            <a:r>
              <a:rPr lang="en-US" sz="3600" dirty="0" smtClean="0">
                <a:solidFill>
                  <a:prstClr val="black"/>
                </a:solidFill>
                <a:latin typeface="Arial Black" pitchFamily="34" charset="0"/>
              </a:rPr>
              <a:t>1 Cor.15.1-11</a:t>
            </a:r>
            <a:endParaRPr lang="en-US" sz="3600" dirty="0" smtClean="0">
              <a:solidFill>
                <a:prstClr val="black"/>
              </a:solidFill>
              <a:latin typeface="Arial Black" pitchFamily="34" charset="0"/>
              <a:ea typeface="+mj-ea"/>
              <a:cs typeface="+mj-cs"/>
            </a:endParaRPr>
          </a:p>
          <a:p>
            <a:pPr algn="ctr">
              <a:spcBef>
                <a:spcPct val="0"/>
              </a:spcBef>
              <a:defRPr/>
            </a:pPr>
            <a:endParaRPr lang="en-US" sz="1000" dirty="0" smtClean="0">
              <a:solidFill>
                <a:prstClr val="black"/>
              </a:solidFill>
              <a:latin typeface="Arial Black" pitchFamily="34" charset="0"/>
              <a:ea typeface="+mj-ea"/>
              <a:cs typeface="+mj-cs"/>
            </a:endParaRPr>
          </a:p>
          <a:p>
            <a:pPr algn="ctr">
              <a:spcBef>
                <a:spcPct val="0"/>
              </a:spcBef>
              <a:defRPr/>
            </a:pPr>
            <a:endParaRPr lang="en-US" sz="1000" dirty="0" smtClean="0">
              <a:solidFill>
                <a:prstClr val="black"/>
              </a:solidFill>
              <a:latin typeface="Arial Black" pitchFamily="34" charset="0"/>
              <a:ea typeface="+mj-ea"/>
              <a:cs typeface="+mj-cs"/>
            </a:endParaRPr>
          </a:p>
          <a:p>
            <a:pPr algn="ctr">
              <a:spcBef>
                <a:spcPct val="0"/>
              </a:spcBef>
              <a:defRPr/>
            </a:pPr>
            <a:endParaRPr lang="en-US" sz="1000" dirty="0" smtClean="0">
              <a:solidFill>
                <a:prstClr val="black"/>
              </a:solidFill>
              <a:latin typeface="Arial Black" pitchFamily="34" charset="0"/>
              <a:ea typeface="+mj-ea"/>
              <a:cs typeface="+mj-cs"/>
            </a:endParaRPr>
          </a:p>
        </p:txBody>
      </p:sp>
    </p:spTree>
    <p:extLst>
      <p:ext uri="{BB962C8B-B14F-4D97-AF65-F5344CB8AC3E}">
        <p14:creationId xmlns:p14="http://schemas.microsoft.com/office/powerpoint/2010/main" val="288267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THE IDENTITY OF JESUS OF NAZARETH</a:t>
            </a:r>
            <a:endParaRPr lang="en-US" sz="4000" dirty="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pPr algn="l"/>
            <a:r>
              <a:rPr lang="en-US" sz="3600" b="1" dirty="0" smtClean="0">
                <a:solidFill>
                  <a:srgbClr val="FFFF00"/>
                </a:solidFill>
                <a:latin typeface="Arial Black" pitchFamily="34" charset="0"/>
              </a:rPr>
              <a:t>[3.] </a:t>
            </a:r>
            <a:r>
              <a:rPr lang="en-US" sz="4000" b="1" dirty="0" smtClean="0">
                <a:solidFill>
                  <a:srgbClr val="FFFF00"/>
                </a:solidFill>
                <a:latin typeface="Arial Black" pitchFamily="34" charset="0"/>
              </a:rPr>
              <a:t> </a:t>
            </a:r>
            <a:r>
              <a:rPr lang="en-US" sz="4000" b="1" dirty="0" smtClean="0">
                <a:solidFill>
                  <a:srgbClr val="FFFF00"/>
                </a:solidFill>
                <a:latin typeface="Candara" pitchFamily="34" charset="0"/>
              </a:rPr>
              <a:t>THE DISCIPLES GAVE WITNESS          		OF SEEING JESUS ALIVE</a:t>
            </a:r>
            <a:r>
              <a:rPr lang="en-US" sz="4000" dirty="0" smtClean="0">
                <a:solidFill>
                  <a:schemeClr val="bg1"/>
                </a:solidFill>
                <a:latin typeface="Candara" pitchFamily="34" charset="0"/>
              </a:rPr>
              <a:t/>
            </a:r>
            <a:br>
              <a:rPr lang="en-US" sz="4000" dirty="0" smtClean="0">
                <a:solidFill>
                  <a:schemeClr val="bg1"/>
                </a:solidFill>
                <a:latin typeface="Candara"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endParaRPr lang="en-US" sz="2400" dirty="0">
              <a:solidFill>
                <a:schemeClr val="bg1"/>
              </a:solidFill>
              <a:latin typeface="Arial Narrow" pitchFamily="34" charset="0"/>
            </a:endParaRPr>
          </a:p>
        </p:txBody>
      </p:sp>
      <p:sp>
        <p:nvSpPr>
          <p:cNvPr id="4" name="Horizontal Scroll 3"/>
          <p:cNvSpPr/>
          <p:nvPr/>
        </p:nvSpPr>
        <p:spPr>
          <a:xfrm>
            <a:off x="2438400" y="1828800"/>
            <a:ext cx="4191000" cy="1524000"/>
          </a:xfrm>
          <a:prstGeom prst="horizontalScroll">
            <a:avLst>
              <a:gd name="adj" fmla="val 14500"/>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arkisim" pitchFamily="34" charset="-79"/>
                <a:cs typeface="Narkisim" pitchFamily="34" charset="-79"/>
              </a:rPr>
              <a:t>John </a:t>
            </a:r>
            <a:r>
              <a:rPr lang="en-US" sz="4800" b="1" dirty="0" smtClean="0">
                <a:solidFill>
                  <a:schemeClr val="tx1"/>
                </a:solidFill>
                <a:latin typeface="Narkisim" pitchFamily="34" charset="-79"/>
                <a:cs typeface="Narkisim" pitchFamily="34" charset="-79"/>
              </a:rPr>
              <a:t>20 - 21</a:t>
            </a:r>
            <a:endParaRPr lang="en-US" sz="4800" b="1" dirty="0">
              <a:solidFill>
                <a:schemeClr val="tx1"/>
              </a:solidFill>
              <a:latin typeface="Narkisim" pitchFamily="34" charset="-79"/>
              <a:cs typeface="Narkisim" pitchFamily="34" charset="-79"/>
            </a:endParaRPr>
          </a:p>
        </p:txBody>
      </p:sp>
      <p:sp>
        <p:nvSpPr>
          <p:cNvPr id="7" name="Horizontal Scroll 6"/>
          <p:cNvSpPr/>
          <p:nvPr/>
        </p:nvSpPr>
        <p:spPr>
          <a:xfrm>
            <a:off x="2362200" y="3200400"/>
            <a:ext cx="4343400" cy="2057400"/>
          </a:xfrm>
          <a:prstGeom prst="horizontalScroll">
            <a:avLst>
              <a:gd name="adj" fmla="val 9906"/>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arkisim" pitchFamily="34" charset="-79"/>
                <a:cs typeface="Narkisim" pitchFamily="34" charset="-79"/>
              </a:rPr>
              <a:t>Acts </a:t>
            </a:r>
            <a:r>
              <a:rPr lang="en-US" sz="4800" b="1" dirty="0" smtClean="0">
                <a:solidFill>
                  <a:schemeClr val="tx1"/>
                </a:solidFill>
                <a:latin typeface="Narkisim" pitchFamily="34" charset="-79"/>
                <a:cs typeface="Narkisim" pitchFamily="34" charset="-79"/>
              </a:rPr>
              <a:t>2.32; </a:t>
            </a:r>
          </a:p>
          <a:p>
            <a:pPr algn="ctr"/>
            <a:r>
              <a:rPr lang="en-US" sz="4800" b="1" dirty="0" smtClean="0">
                <a:solidFill>
                  <a:schemeClr val="tx1"/>
                </a:solidFill>
                <a:latin typeface="Narkisim" pitchFamily="34" charset="-79"/>
                <a:cs typeface="Narkisim" pitchFamily="34" charset="-79"/>
              </a:rPr>
              <a:t>3.13-15; 10.39-40</a:t>
            </a:r>
            <a:endParaRPr lang="en-US" sz="4800" b="1" dirty="0">
              <a:solidFill>
                <a:schemeClr val="tx1"/>
              </a:solidFill>
              <a:latin typeface="Narkisim" pitchFamily="34" charset="-79"/>
              <a:cs typeface="Narkisim" pitchFamily="34" charset="-79"/>
            </a:endParaRPr>
          </a:p>
        </p:txBody>
      </p:sp>
      <p:sp>
        <p:nvSpPr>
          <p:cNvPr id="5" name="Horizontal Scroll 4"/>
          <p:cNvSpPr/>
          <p:nvPr/>
        </p:nvSpPr>
        <p:spPr>
          <a:xfrm>
            <a:off x="2362200" y="5257800"/>
            <a:ext cx="4343400" cy="1524000"/>
          </a:xfrm>
          <a:prstGeom prst="horizontalScroll">
            <a:avLst>
              <a:gd name="adj" fmla="val 12500"/>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arkisim" pitchFamily="34" charset="-79"/>
                <a:cs typeface="Narkisim" pitchFamily="34" charset="-79"/>
              </a:rPr>
              <a:t>1 Cor. 15.1-8</a:t>
            </a:r>
            <a:endParaRPr lang="en-US" sz="4800" b="1" dirty="0">
              <a:solidFill>
                <a:schemeClr val="tx1"/>
              </a:solidFill>
              <a:latin typeface="Narkisim" pitchFamily="34" charset="-79"/>
              <a:cs typeface="Narkisi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I’ve read that the gospel accounts are </a:t>
            </a:r>
            <a:r>
              <a:rPr lang="en-US" sz="4000" b="1" dirty="0" smtClean="0">
                <a:solidFill>
                  <a:srgbClr val="FFFF00"/>
                </a:solidFill>
                <a:latin typeface="Arial" pitchFamily="34" charset="0"/>
                <a:cs typeface="Arial" pitchFamily="34" charset="0"/>
              </a:rPr>
              <a:t>legendary and from a later generation.</a:t>
            </a:r>
            <a:r>
              <a:rPr lang="en-US" sz="4000" b="1" dirty="0" smtClean="0">
                <a:solidFill>
                  <a:schemeClr val="bg1"/>
                </a:solidFill>
                <a:latin typeface="Arial" pitchFamily="34" charset="0"/>
                <a:cs typeface="Arial" pitchFamily="34" charset="0"/>
              </a:rPr>
              <a:t/>
            </a:r>
            <a:br>
              <a:rPr lang="en-US" sz="4000" b="1" dirty="0" smtClean="0">
                <a:solidFill>
                  <a:schemeClr val="bg1"/>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For what reason should I even believe </a:t>
            </a:r>
            <a:br>
              <a:rPr lang="en-US" sz="4000" b="1" dirty="0" smtClean="0">
                <a:solidFill>
                  <a:schemeClr val="bg1"/>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that the earliest disciples actually even made such claims?</a:t>
            </a:r>
            <a:endParaRPr lang="en-US" sz="3600" i="1" dirty="0">
              <a:solidFill>
                <a:schemeClr val="bg1"/>
              </a:solidFill>
              <a:latin typeface="Arial Narrow" pitchFamily="34" charset="0"/>
            </a:endParaRPr>
          </a:p>
        </p:txBody>
      </p:sp>
      <p:sp>
        <p:nvSpPr>
          <p:cNvPr id="3" name="Rectangle 2"/>
          <p:cNvSpPr/>
          <p:nvPr/>
        </p:nvSpPr>
        <p:spPr>
          <a:xfrm rot="20486387">
            <a:off x="714493" y="1352862"/>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pPr algn="l"/>
            <a:r>
              <a:rPr lang="en-US" sz="3600" b="1" dirty="0" smtClean="0">
                <a:solidFill>
                  <a:srgbClr val="FFFF00"/>
                </a:solidFill>
                <a:latin typeface="Arial Black" pitchFamily="34" charset="0"/>
              </a:rPr>
              <a:t>1 </a:t>
            </a:r>
            <a:r>
              <a:rPr lang="en-US" sz="3600" b="1" dirty="0" err="1" smtClean="0">
                <a:solidFill>
                  <a:srgbClr val="FFFF00"/>
                </a:solidFill>
                <a:latin typeface="Arial Black" pitchFamily="34" charset="0"/>
              </a:rPr>
              <a:t>Ptr</a:t>
            </a:r>
            <a:r>
              <a:rPr lang="en-US" sz="3600" b="1" dirty="0" smtClean="0">
                <a:solidFill>
                  <a:srgbClr val="FFFF00"/>
                </a:solidFill>
                <a:latin typeface="Arial Black" pitchFamily="34" charset="0"/>
              </a:rPr>
              <a:t>. 3.15</a:t>
            </a:r>
            <a:r>
              <a:rPr lang="en-US" sz="4000" dirty="0" smtClean="0">
                <a:solidFill>
                  <a:schemeClr val="bg1"/>
                </a:solidFill>
                <a:latin typeface="Candara" pitchFamily="34" charset="0"/>
              </a:rPr>
              <a:t/>
            </a:r>
            <a:br>
              <a:rPr lang="en-US" sz="4000" dirty="0" smtClean="0">
                <a:solidFill>
                  <a:schemeClr val="bg1"/>
                </a:solidFill>
                <a:latin typeface="Candara" pitchFamily="34" charset="0"/>
              </a:rPr>
            </a:br>
            <a:r>
              <a:rPr lang="en-US" sz="3600" b="1" dirty="0" smtClean="0">
                <a:solidFill>
                  <a:schemeClr val="bg1"/>
                </a:solidFill>
                <a:latin typeface="Arial Narrow" pitchFamily="34" charset="0"/>
              </a:rPr>
              <a:t>In giving a reason to the skeptic,  the witness list in 1 Cor. 15 is a valuable and early starting point.</a:t>
            </a:r>
            <a:br>
              <a:rPr lang="en-US" sz="3600" b="1" dirty="0" smtClean="0">
                <a:solidFill>
                  <a:schemeClr val="bg1"/>
                </a:solidFill>
                <a:latin typeface="Arial Narrow"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3600" b="1" dirty="0" smtClean="0">
                <a:solidFill>
                  <a:schemeClr val="bg1"/>
                </a:solidFill>
                <a:latin typeface="Arial Narrow" pitchFamily="34" charset="0"/>
              </a:rPr>
              <a:t/>
            </a:r>
            <a:br>
              <a:rPr lang="en-US" sz="3600" b="1"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endParaRPr lang="en-US" sz="2400" dirty="0">
              <a:solidFill>
                <a:schemeClr val="bg1"/>
              </a:solidFill>
              <a:latin typeface="Arial Narrow" pitchFamily="34" charset="0"/>
            </a:endParaRPr>
          </a:p>
        </p:txBody>
      </p:sp>
      <p:sp>
        <p:nvSpPr>
          <p:cNvPr id="13" name="Rectangle 12"/>
          <p:cNvSpPr/>
          <p:nvPr/>
        </p:nvSpPr>
        <p:spPr>
          <a:xfrm>
            <a:off x="0" y="4419600"/>
            <a:ext cx="9144000" cy="152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Oval 2"/>
          <p:cNvSpPr/>
          <p:nvPr/>
        </p:nvSpPr>
        <p:spPr>
          <a:xfrm>
            <a:off x="762000" y="3657600"/>
            <a:ext cx="7010400" cy="1676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latin typeface="Arial Black" pitchFamily="34" charset="0"/>
              </a:rPr>
              <a:t>THE SKEPTIC VIEW</a:t>
            </a:r>
          </a:p>
          <a:p>
            <a:pPr algn="ctr"/>
            <a:r>
              <a:rPr lang="en-US" sz="3200" b="1" dirty="0" smtClean="0">
                <a:solidFill>
                  <a:schemeClr val="bg1"/>
                </a:solidFill>
                <a:effectLst>
                  <a:outerShdw blurRad="38100" dist="38100" dir="2700000" algn="tl">
                    <a:srgbClr val="000000">
                      <a:alpha val="43137"/>
                    </a:srgbClr>
                  </a:outerShdw>
                </a:effectLst>
                <a:latin typeface="Arial Black" pitchFamily="34" charset="0"/>
              </a:rPr>
              <a:t>OF THE DOCUMENTS</a:t>
            </a:r>
            <a:endParaRPr lang="en-US" sz="32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4" name="Horizontal Scroll 3"/>
          <p:cNvSpPr/>
          <p:nvPr/>
        </p:nvSpPr>
        <p:spPr>
          <a:xfrm>
            <a:off x="6248400" y="4876800"/>
            <a:ext cx="2514600" cy="1676400"/>
          </a:xfrm>
          <a:prstGeom prst="horizontalScroll">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gospels</a:t>
            </a:r>
            <a:endParaRPr lang="en-US" sz="3600" b="1" dirty="0">
              <a:solidFill>
                <a:schemeClr val="tx1"/>
              </a:solidFill>
            </a:endParaRPr>
          </a:p>
        </p:txBody>
      </p:sp>
      <p:sp>
        <p:nvSpPr>
          <p:cNvPr id="5" name="Horizontal Scroll 4"/>
          <p:cNvSpPr/>
          <p:nvPr/>
        </p:nvSpPr>
        <p:spPr>
          <a:xfrm>
            <a:off x="6172200" y="2209800"/>
            <a:ext cx="2438400" cy="1600200"/>
          </a:xfrm>
          <a:prstGeom prst="horizontalScroll">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1 Cor. 15</a:t>
            </a:r>
            <a:endParaRPr lang="en-US" sz="3600" b="1" dirty="0">
              <a:solidFill>
                <a:schemeClr val="tx1"/>
              </a:solidFill>
            </a:endParaRPr>
          </a:p>
        </p:txBody>
      </p:sp>
      <p:sp>
        <p:nvSpPr>
          <p:cNvPr id="8" name="Rounded Rectangle 7"/>
          <p:cNvSpPr/>
          <p:nvPr/>
        </p:nvSpPr>
        <p:spPr>
          <a:xfrm>
            <a:off x="152400" y="1752600"/>
            <a:ext cx="2057400" cy="2209800"/>
          </a:xfrm>
          <a:prstGeom prst="roundRect">
            <a:avLst>
              <a:gd name="adj" fmla="val 9570"/>
            </a:avLst>
          </a:prstGeom>
          <a:effectLst>
            <a:outerShdw blurRad="190500" dist="254000" dir="2700000" algn="tl" rotWithShape="0">
              <a:prstClr val="black">
                <a:alpha val="65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1 Cor. is one of the letters accepted even by critics</a:t>
            </a:r>
            <a:endParaRPr lang="en-US" sz="2800" b="1" dirty="0">
              <a:solidFill>
                <a:schemeClr val="tx1"/>
              </a:solidFill>
              <a:latin typeface="Arial Narrow" pitchFamily="34" charset="0"/>
            </a:endParaRPr>
          </a:p>
        </p:txBody>
      </p:sp>
      <p:sp>
        <p:nvSpPr>
          <p:cNvPr id="10" name="Rounded Rectangle 9"/>
          <p:cNvSpPr/>
          <p:nvPr/>
        </p:nvSpPr>
        <p:spPr>
          <a:xfrm>
            <a:off x="2286000" y="1752600"/>
            <a:ext cx="1828800" cy="2209800"/>
          </a:xfrm>
          <a:prstGeom prst="roundRect">
            <a:avLst>
              <a:gd name="adj" fmla="val 9570"/>
            </a:avLst>
          </a:prstGeom>
          <a:effectLst>
            <a:outerShdw blurRad="190500" dist="254000" dir="2700000" algn="tl" rotWithShape="0">
              <a:prstClr val="black">
                <a:alpha val="65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would make no sense as a fabrication</a:t>
            </a:r>
            <a:endParaRPr lang="en-US" sz="2800" b="1" dirty="0">
              <a:solidFill>
                <a:schemeClr val="tx1"/>
              </a:solidFill>
              <a:latin typeface="Arial Narrow" pitchFamily="34" charset="0"/>
            </a:endParaRPr>
          </a:p>
        </p:txBody>
      </p:sp>
      <p:sp>
        <p:nvSpPr>
          <p:cNvPr id="12" name="Rounded Rectangle 11"/>
          <p:cNvSpPr/>
          <p:nvPr/>
        </p:nvSpPr>
        <p:spPr>
          <a:xfrm>
            <a:off x="4191000" y="1752600"/>
            <a:ext cx="1828800" cy="2209800"/>
          </a:xfrm>
          <a:prstGeom prst="roundRect">
            <a:avLst>
              <a:gd name="adj" fmla="val 9570"/>
            </a:avLst>
          </a:prstGeom>
          <a:effectLst>
            <a:outerShdw blurRad="190500" dist="254000" dir="2700000" algn="tl" rotWithShape="0">
              <a:prstClr val="black">
                <a:alpha val="65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already known &amp; quoted in 1</a:t>
            </a:r>
            <a:r>
              <a:rPr lang="en-US" sz="2800" b="1" baseline="30000" dirty="0" smtClean="0">
                <a:solidFill>
                  <a:schemeClr val="tx1"/>
                </a:solidFill>
                <a:latin typeface="Arial Narrow" pitchFamily="34" charset="0"/>
              </a:rPr>
              <a:t>st</a:t>
            </a:r>
            <a:r>
              <a:rPr lang="en-US" sz="2800" b="1" dirty="0" smtClean="0">
                <a:solidFill>
                  <a:schemeClr val="tx1"/>
                </a:solidFill>
                <a:latin typeface="Arial Narrow" pitchFamily="34" charset="0"/>
              </a:rPr>
              <a:t> cent. (Clement)</a:t>
            </a:r>
            <a:endParaRPr lang="en-US" sz="2800" b="1" dirty="0">
              <a:solidFill>
                <a:schemeClr val="tx1"/>
              </a:solidFill>
              <a:latin typeface="Arial Narrow" pitchFamily="34" charset="0"/>
            </a:endParaRPr>
          </a:p>
        </p:txBody>
      </p:sp>
      <p:sp>
        <p:nvSpPr>
          <p:cNvPr id="6" name="Horizontal Scroll 5"/>
          <p:cNvSpPr/>
          <p:nvPr/>
        </p:nvSpPr>
        <p:spPr>
          <a:xfrm>
            <a:off x="2057400" y="0"/>
            <a:ext cx="6858000" cy="2133600"/>
          </a:xfrm>
          <a:prstGeom prst="horizontalScroll">
            <a:avLst>
              <a:gd name="adj" fmla="val 8819"/>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Narrow" pitchFamily="34" charset="0"/>
              </a:rPr>
              <a:t>Clement 95AD  </a:t>
            </a:r>
          </a:p>
          <a:p>
            <a:pPr algn="ctr"/>
            <a:r>
              <a:rPr lang="en-US" sz="2400" b="1" dirty="0" smtClean="0">
                <a:solidFill>
                  <a:schemeClr val="tx1"/>
                </a:solidFill>
                <a:latin typeface="Arial Narrow" pitchFamily="34" charset="0"/>
              </a:rPr>
              <a:t>"Take up the letter of Paul... he gave you spiritual direction regarding himself, </a:t>
            </a:r>
            <a:r>
              <a:rPr lang="en-US" sz="2400" b="1" dirty="0" err="1" smtClean="0">
                <a:solidFill>
                  <a:schemeClr val="tx1"/>
                </a:solidFill>
                <a:latin typeface="Arial Narrow" pitchFamily="34" charset="0"/>
              </a:rPr>
              <a:t>Cephas</a:t>
            </a:r>
            <a:r>
              <a:rPr lang="en-US" sz="2400" b="1" dirty="0" smtClean="0">
                <a:solidFill>
                  <a:schemeClr val="tx1"/>
                </a:solidFill>
                <a:latin typeface="Arial Narrow" pitchFamily="34" charset="0"/>
              </a:rPr>
              <a:t>, and </a:t>
            </a:r>
            <a:r>
              <a:rPr lang="en-US" sz="2400" b="1" dirty="0" err="1" smtClean="0">
                <a:solidFill>
                  <a:schemeClr val="tx1"/>
                </a:solidFill>
                <a:latin typeface="Arial Narrow" pitchFamily="34" charset="0"/>
              </a:rPr>
              <a:t>Apollos</a:t>
            </a:r>
            <a:r>
              <a:rPr lang="en-US" sz="2400" b="1" dirty="0" smtClean="0">
                <a:solidFill>
                  <a:schemeClr val="tx1"/>
                </a:solidFill>
                <a:latin typeface="Arial Narrow" pitchFamily="34" charset="0"/>
              </a:rPr>
              <a:t>, for even then you were dividing yourselves into parties”  </a:t>
            </a:r>
            <a:r>
              <a:rPr lang="en-US" sz="2200" b="1" dirty="0" smtClean="0">
                <a:solidFill>
                  <a:schemeClr val="tx1"/>
                </a:solidFill>
                <a:latin typeface="Arial Narrow" pitchFamily="34" charset="0"/>
              </a:rPr>
              <a:t>(ISBE  VII.p711) </a:t>
            </a:r>
            <a:endParaRPr lang="en-US" sz="2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P spid="5" grpId="0" animBg="1"/>
      <p:bldP spid="8" grpId="0" animBg="1"/>
      <p:bldP spid="10" grpId="0" animBg="1"/>
      <p:bldP spid="12"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1Cor. 15 provides</a:t>
            </a:r>
            <a:br>
              <a:rPr lang="en-US" sz="4000" b="1" dirty="0" smtClean="0">
                <a:solidFill>
                  <a:srgbClr val="FFFF00"/>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early &amp; dateable</a:t>
            </a: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evidence</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against the</a:t>
            </a:r>
            <a:br>
              <a:rPr lang="en-US" sz="4000" b="1" dirty="0" smtClean="0">
                <a:solidFill>
                  <a:srgbClr val="FFFF00"/>
                </a:solidFill>
                <a:latin typeface="Arial" pitchFamily="34" charset="0"/>
                <a:cs typeface="Arial" pitchFamily="34" charset="0"/>
              </a:rPr>
            </a:br>
            <a:r>
              <a:rPr lang="en-US" sz="4000" b="1" dirty="0" smtClean="0">
                <a:solidFill>
                  <a:schemeClr val="bg1"/>
                </a:solidFill>
                <a:latin typeface="Arial" pitchFamily="34" charset="0"/>
                <a:cs typeface="Arial" pitchFamily="34" charset="0"/>
              </a:rPr>
              <a:t>“later legend”</a:t>
            </a:r>
            <a:br>
              <a:rPr lang="en-US" sz="4000" b="1" dirty="0" smtClean="0">
                <a:solidFill>
                  <a:schemeClr val="bg1"/>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concept</a:t>
            </a:r>
            <a:br>
              <a:rPr lang="en-US" sz="4000" b="1" dirty="0" smtClean="0">
                <a:solidFill>
                  <a:srgbClr val="FFFF00"/>
                </a:solidFill>
                <a:latin typeface="Arial" pitchFamily="34" charset="0"/>
                <a:cs typeface="Arial" pitchFamily="34" charset="0"/>
              </a:rPr>
            </a:br>
            <a:endParaRPr lang="en-US" sz="3600" i="1" dirty="0">
              <a:solidFill>
                <a:srgbClr val="FFFF00"/>
              </a:solidFill>
              <a:latin typeface="Arial Narrow"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1 Cor. &amp; the </a:t>
            </a:r>
            <a:r>
              <a:rPr lang="en-US" sz="3600" dirty="0" err="1" smtClean="0">
                <a:solidFill>
                  <a:srgbClr val="FFFF00"/>
                </a:solidFill>
                <a:latin typeface="Arial Black" pitchFamily="34" charset="0"/>
              </a:rPr>
              <a:t>Gallio</a:t>
            </a:r>
            <a:r>
              <a:rPr lang="en-US" sz="3600" dirty="0" smtClean="0">
                <a:solidFill>
                  <a:srgbClr val="FFFF00"/>
                </a:solidFill>
                <a:latin typeface="Arial Black" pitchFamily="34" charset="0"/>
              </a:rPr>
              <a:t> / Delphi inscription</a:t>
            </a:r>
            <a:r>
              <a:rPr lang="en-US" sz="3100" dirty="0" smtClean="0">
                <a:solidFill>
                  <a:srgbClr val="FFFF00"/>
                </a:solidFill>
                <a:latin typeface="Arial" pitchFamily="34" charset="0"/>
                <a:cs typeface="Arial" pitchFamily="34" charset="0"/>
              </a:rPr>
              <a:t/>
            </a:r>
            <a:br>
              <a:rPr lang="en-US" sz="3100" dirty="0" smtClean="0">
                <a:solidFill>
                  <a:srgbClr val="FFFF00"/>
                </a:solidFill>
                <a:latin typeface="Arial" pitchFamily="34" charset="0"/>
                <a:cs typeface="Arial"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200" dirty="0" smtClean="0">
                <a:solidFill>
                  <a:schemeClr val="bg1"/>
                </a:solidFill>
              </a:rPr>
              <a:t> “The inscription dates between April and July A.D., 52, and from it, it can be deduced that </a:t>
            </a:r>
            <a:r>
              <a:rPr lang="en-US" sz="3200" dirty="0" err="1" smtClean="0">
                <a:solidFill>
                  <a:schemeClr val="bg1"/>
                </a:solidFill>
              </a:rPr>
              <a:t>Gallio</a:t>
            </a:r>
            <a:r>
              <a:rPr lang="en-US" sz="3200" dirty="0" smtClean="0">
                <a:solidFill>
                  <a:schemeClr val="bg1"/>
                </a:solidFill>
              </a:rPr>
              <a:t> was the proconsul of Achaia in the previous year.  </a:t>
            </a:r>
            <a:r>
              <a:rPr lang="en-US" sz="3200" b="1" dirty="0" smtClean="0">
                <a:solidFill>
                  <a:srgbClr val="FFFF00"/>
                </a:solidFill>
              </a:rPr>
              <a:t>Thus Paul’s eighteenth month stay in Corinth (Acts 18:1–18) included the year 51. </a:t>
            </a:r>
            <a:r>
              <a:rPr lang="en-US" sz="3200" dirty="0" smtClean="0">
                <a:solidFill>
                  <a:srgbClr val="FFFF00"/>
                </a:solidFill>
              </a:rPr>
              <a:t>”</a:t>
            </a: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endParaRPr lang="en-US" sz="3600" dirty="0">
              <a:solidFill>
                <a:srgbClr val="FFFF00"/>
              </a:solidFill>
              <a:latin typeface="Arial Black" pitchFamily="34" charset="0"/>
            </a:endParaRPr>
          </a:p>
        </p:txBody>
      </p:sp>
      <p:sp>
        <p:nvSpPr>
          <p:cNvPr id="3" name="Rectangle 2"/>
          <p:cNvSpPr/>
          <p:nvPr/>
        </p:nvSpPr>
        <p:spPr>
          <a:xfrm>
            <a:off x="0" y="6381690"/>
            <a:ext cx="9144000" cy="400110"/>
          </a:xfrm>
          <a:prstGeom prst="rect">
            <a:avLst/>
          </a:prstGeom>
          <a:solidFill>
            <a:schemeClr val="bg1"/>
          </a:solidFill>
        </p:spPr>
        <p:txBody>
          <a:bodyPr wrap="square">
            <a:spAutoFit/>
          </a:bodyPr>
          <a:lstStyle/>
          <a:p>
            <a:pPr algn="r"/>
            <a:r>
              <a:rPr lang="en-US" sz="2000" b="1" dirty="0" smtClean="0"/>
              <a:t>quotation from, and image courtesy of:   </a:t>
            </a:r>
            <a:r>
              <a:rPr lang="en-US" sz="2000" b="1" dirty="0" smtClean="0">
                <a:hlinkClick r:id="rId2"/>
              </a:rPr>
              <a:t>www.HolyLandPhotos.org</a:t>
            </a:r>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2209800" y="1037463"/>
            <a:ext cx="4724400" cy="315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three observations regarding</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the gospel &amp; unbelievers</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endParaRPr lang="en-US" sz="3600" dirty="0">
              <a:solidFill>
                <a:srgbClr val="FFFF00"/>
              </a:solidFill>
            </a:endParaRPr>
          </a:p>
        </p:txBody>
      </p:sp>
      <p:sp>
        <p:nvSpPr>
          <p:cNvPr id="4" name="Rounded Rectangle 3"/>
          <p:cNvSpPr/>
          <p:nvPr/>
        </p:nvSpPr>
        <p:spPr>
          <a:xfrm>
            <a:off x="533400" y="23622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4400" b="1" dirty="0" smtClean="0">
                <a:solidFill>
                  <a:schemeClr val="tx1"/>
                </a:solidFill>
              </a:rPr>
              <a:t>1.  cf.:          </a:t>
            </a:r>
            <a:r>
              <a:rPr lang="en-US" sz="4000" b="1" dirty="0" smtClean="0">
                <a:solidFill>
                  <a:schemeClr val="tx1"/>
                </a:solidFill>
              </a:rPr>
              <a:t>2013ad    &gt;    50ad</a:t>
            </a:r>
            <a:endParaRPr lang="en-US" sz="4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sp>
        <p:nvSpPr>
          <p:cNvPr id="13" name="Right Arrow 12"/>
          <p:cNvSpPr/>
          <p:nvPr/>
        </p:nvSpPr>
        <p:spPr>
          <a:xfrm>
            <a:off x="152400" y="6248400"/>
            <a:ext cx="89916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Down Arrow 13"/>
          <p:cNvSpPr/>
          <p:nvPr/>
        </p:nvSpPr>
        <p:spPr>
          <a:xfrm>
            <a:off x="76200" y="5486400"/>
            <a:ext cx="5334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B</a:t>
            </a:r>
            <a:endParaRPr lang="en-US" sz="2800" b="1" dirty="0">
              <a:solidFill>
                <a:schemeClr val="tx1"/>
              </a:solidFill>
              <a:latin typeface="Arial Narrow" pitchFamily="34" charset="0"/>
            </a:endParaRPr>
          </a:p>
        </p:txBody>
      </p:sp>
      <p:sp>
        <p:nvSpPr>
          <p:cNvPr id="15" name="Down Arrow 14"/>
          <p:cNvSpPr/>
          <p:nvPr/>
        </p:nvSpPr>
        <p:spPr>
          <a:xfrm>
            <a:off x="4495800" y="5486400"/>
            <a:ext cx="8382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30</a:t>
            </a:r>
            <a:endParaRPr lang="en-US" sz="2800" b="1" dirty="0">
              <a:solidFill>
                <a:schemeClr val="tx1"/>
              </a:solidFill>
              <a:latin typeface="Arial" pitchFamily="34" charset="0"/>
              <a:cs typeface="Arial" pitchFamily="34" charset="0"/>
            </a:endParaRPr>
          </a:p>
        </p:txBody>
      </p:sp>
      <p:sp>
        <p:nvSpPr>
          <p:cNvPr id="16" name="Down Arrow 15"/>
          <p:cNvSpPr/>
          <p:nvPr/>
        </p:nvSpPr>
        <p:spPr>
          <a:xfrm>
            <a:off x="7620000" y="5486400"/>
            <a:ext cx="6858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50</a:t>
            </a:r>
            <a:endParaRPr lang="en-US" sz="2800" b="1" dirty="0">
              <a:solidFill>
                <a:schemeClr val="tx1"/>
              </a:solidFill>
              <a:latin typeface="Arial" pitchFamily="34" charset="0"/>
              <a:cs typeface="Arial" pitchFamily="34" charset="0"/>
            </a:endParaRPr>
          </a:p>
        </p:txBody>
      </p:sp>
      <p:sp>
        <p:nvSpPr>
          <p:cNvPr id="23" name="Right Arrow 22"/>
          <p:cNvSpPr/>
          <p:nvPr/>
        </p:nvSpPr>
        <p:spPr>
          <a:xfrm rot="3199907">
            <a:off x="915853" y="2706367"/>
            <a:ext cx="4953000" cy="1343784"/>
          </a:xfrm>
          <a:prstGeom prst="rightArrow">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cs typeface="Arial" pitchFamily="34" charset="0"/>
              </a:rPr>
              <a:t>death &amp; resurrection</a:t>
            </a:r>
            <a:endParaRPr lang="en-US" sz="3200" b="1" dirty="0">
              <a:solidFill>
                <a:schemeClr val="tx1"/>
              </a:solidFill>
              <a:cs typeface="Arial" pitchFamily="34" charset="0"/>
            </a:endParaRPr>
          </a:p>
        </p:txBody>
      </p:sp>
      <p:sp>
        <p:nvSpPr>
          <p:cNvPr id="25" name="Down Arrow 24"/>
          <p:cNvSpPr/>
          <p:nvPr/>
        </p:nvSpPr>
        <p:spPr>
          <a:xfrm>
            <a:off x="8382000" y="5486400"/>
            <a:ext cx="6858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55</a:t>
            </a:r>
            <a:endParaRPr lang="en-US" sz="2800" b="1" dirty="0">
              <a:solidFill>
                <a:schemeClr val="tx1"/>
              </a:solidFill>
              <a:latin typeface="Arial" pitchFamily="34" charset="0"/>
              <a:cs typeface="Arial" pitchFamily="34" charset="0"/>
            </a:endParaRPr>
          </a:p>
        </p:txBody>
      </p:sp>
      <p:sp>
        <p:nvSpPr>
          <p:cNvPr id="26" name="Right Arrow 25"/>
          <p:cNvSpPr/>
          <p:nvPr/>
        </p:nvSpPr>
        <p:spPr>
          <a:xfrm rot="3199907">
            <a:off x="4759794" y="2759866"/>
            <a:ext cx="4953000" cy="1259155"/>
          </a:xfrm>
          <a:prstGeom prst="rightArrow">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cs typeface="Arial" pitchFamily="34" charset="0"/>
              </a:rPr>
              <a:t>Date of 1 COR.</a:t>
            </a:r>
            <a:endParaRPr lang="en-US" sz="3200" b="1" dirty="0">
              <a:solidFill>
                <a:schemeClr val="tx1"/>
              </a:solidFill>
              <a:cs typeface="Arial" pitchFamily="34" charset="0"/>
            </a:endParaRPr>
          </a:p>
        </p:txBody>
      </p:sp>
      <p:sp>
        <p:nvSpPr>
          <p:cNvPr id="27" name="Right Arrow 26"/>
          <p:cNvSpPr/>
          <p:nvPr/>
        </p:nvSpPr>
        <p:spPr>
          <a:xfrm rot="3199907">
            <a:off x="3887653" y="2706367"/>
            <a:ext cx="4953000" cy="1343784"/>
          </a:xfrm>
          <a:prstGeom prst="rightArrow">
            <a:avLst/>
          </a:prstGeom>
          <a:solidFill>
            <a:schemeClr val="bg1">
              <a:lumMod val="75000"/>
            </a:schemeClr>
          </a:solidFill>
          <a:effectLst>
            <a:outerShdw blurRad="76200" dist="76200" algn="l" rotWithShape="0">
              <a:prstClr val="black">
                <a:alpha val="68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cs typeface="Arial" pitchFamily="34" charset="0"/>
              </a:rPr>
              <a:t>15.1ff a reminder of:</a:t>
            </a:r>
            <a:endParaRPr lang="en-US" sz="3200" b="1" dirty="0">
              <a:solidFill>
                <a:schemeClr val="tx1"/>
              </a:solidFill>
              <a:cs typeface="Arial" pitchFamily="34" charset="0"/>
            </a:endParaRPr>
          </a:p>
        </p:txBody>
      </p:sp>
      <p:sp>
        <p:nvSpPr>
          <p:cNvPr id="29" name="Left-Right Arrow 28"/>
          <p:cNvSpPr/>
          <p:nvPr/>
        </p:nvSpPr>
        <p:spPr>
          <a:xfrm>
            <a:off x="3962400" y="2743200"/>
            <a:ext cx="1981200" cy="1524000"/>
          </a:xfrm>
          <a:prstGeom prst="leftRightArrow">
            <a:avLst>
              <a:gd name="adj1" fmla="val 61765"/>
              <a:gd name="adj2" fmla="val 36667"/>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20 yr </a:t>
            </a:r>
          </a:p>
          <a:p>
            <a:pPr algn="ctr"/>
            <a:r>
              <a:rPr lang="en-US" sz="3200" b="1" dirty="0" smtClean="0">
                <a:solidFill>
                  <a:schemeClr val="tx1"/>
                </a:solidFill>
                <a:latin typeface="Arial" pitchFamily="34" charset="0"/>
                <a:cs typeface="Arial" pitchFamily="34" charset="0"/>
              </a:rPr>
              <a:t>gap</a:t>
            </a:r>
            <a:endParaRPr lang="en-US" sz="32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6" grpId="0" animBg="1"/>
      <p:bldP spid="27" grpId="0" animBg="1"/>
      <p:bldP spid="2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3600"/>
            <a:ext cx="8534400" cy="4724400"/>
          </a:xfrm>
        </p:spPr>
        <p:txBody>
          <a:bodyPr>
            <a:normAutofit/>
          </a:bodyPr>
          <a:lstStyle/>
          <a:p>
            <a:pPr marL="514350" indent="-514350">
              <a:buAutoNum type="arabicPeriod"/>
            </a:pPr>
            <a:r>
              <a:rPr lang="en-US" b="1" dirty="0" smtClean="0">
                <a:latin typeface="Arial" pitchFamily="34" charset="0"/>
                <a:cs typeface="Arial" pitchFamily="34" charset="0"/>
              </a:rPr>
              <a:t>Think backwards 20 years (early 90’s).  </a:t>
            </a:r>
          </a:p>
          <a:p>
            <a:pPr marL="514350" indent="-514350">
              <a:buAutoNum type="arabicPeriod"/>
            </a:pPr>
            <a:r>
              <a:rPr lang="en-US" b="1" dirty="0" smtClean="0">
                <a:latin typeface="Arial" pitchFamily="34" charset="0"/>
                <a:cs typeface="Arial" pitchFamily="34" charset="0"/>
              </a:rPr>
              <a:t>Imagine that a 33 yr. old cult leader had declared himself to be the Son of God. </a:t>
            </a:r>
          </a:p>
          <a:p>
            <a:pPr marL="514350" indent="-514350">
              <a:buAutoNum type="arabicPeriod"/>
            </a:pPr>
            <a:r>
              <a:rPr lang="en-US" b="1" dirty="0" smtClean="0">
                <a:latin typeface="Arial" pitchFamily="34" charset="0"/>
                <a:cs typeface="Arial" pitchFamily="34" charset="0"/>
              </a:rPr>
              <a:t>Imagine he came into conflict with the government.</a:t>
            </a:r>
          </a:p>
          <a:p>
            <a:pPr marL="514350" indent="-514350">
              <a:buAutoNum type="arabicPeriod"/>
            </a:pPr>
            <a:r>
              <a:rPr lang="en-US" b="1" dirty="0" smtClean="0">
                <a:latin typeface="Arial" pitchFamily="34" charset="0"/>
                <a:cs typeface="Arial" pitchFamily="34" charset="0"/>
              </a:rPr>
              <a:t>Imagine he met a violent death. </a:t>
            </a:r>
            <a:endParaRPr lang="en-US" dirty="0">
              <a:latin typeface="Arial" pitchFamily="34" charset="0"/>
              <a:cs typeface="Arial" pitchFamily="34" charset="0"/>
            </a:endParaRPr>
          </a:p>
        </p:txBody>
      </p:sp>
      <p:sp>
        <p:nvSpPr>
          <p:cNvPr id="2" name="Title 1"/>
          <p:cNvSpPr>
            <a:spLocks noGrp="1"/>
          </p:cNvSpPr>
          <p:nvPr>
            <p:ph type="title"/>
          </p:nvPr>
        </p:nvSpPr>
        <p:spPr>
          <a:xfrm>
            <a:off x="0" y="0"/>
            <a:ext cx="9144000" cy="1600200"/>
          </a:xfrm>
          <a:solidFill>
            <a:schemeClr val="tx1"/>
          </a:solidFill>
          <a:ln w="28575">
            <a:noFill/>
          </a:ln>
        </p:spPr>
        <p:txBody>
          <a:bodyPr>
            <a:normAutofit/>
          </a:bodyPr>
          <a:lstStyle/>
          <a:p>
            <a:r>
              <a:rPr lang="en-US" b="1" dirty="0" smtClean="0">
                <a:solidFill>
                  <a:srgbClr val="FFFF00"/>
                </a:solidFill>
                <a:latin typeface="Arial Narrow" pitchFamily="34" charset="0"/>
              </a:rPr>
              <a:t>comparing the time frame:</a:t>
            </a:r>
            <a:endParaRPr lang="en-US" dirty="0"/>
          </a:p>
        </p:txBody>
      </p:sp>
      <p:pic>
        <p:nvPicPr>
          <p:cNvPr id="1026" name="Picture 2" descr="File:Waco The Rules of Engagement.jpg"/>
          <p:cNvPicPr>
            <a:picLocks noChangeAspect="1" noChangeArrowheads="1"/>
          </p:cNvPicPr>
          <p:nvPr/>
        </p:nvPicPr>
        <p:blipFill>
          <a:blip r:embed="rId2" cstate="print"/>
          <a:srcRect/>
          <a:stretch>
            <a:fillRect/>
          </a:stretch>
        </p:blipFill>
        <p:spPr bwMode="auto">
          <a:xfrm>
            <a:off x="6172200" y="1752600"/>
            <a:ext cx="2810212"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9144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sp>
        <p:nvSpPr>
          <p:cNvPr id="4" name="Rectangle 3"/>
          <p:cNvSpPr/>
          <p:nvPr/>
        </p:nvSpPr>
        <p:spPr>
          <a:xfrm>
            <a:off x="533400" y="304800"/>
            <a:ext cx="8153400" cy="609600"/>
          </a:xfrm>
          <a:prstGeom prst="rect">
            <a:avLst/>
          </a:prstGeom>
          <a:solidFill>
            <a:schemeClr val="tx1">
              <a:lumMod val="65000"/>
              <a:lumOff val="3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chronology comparison</a:t>
            </a:r>
            <a:endParaRPr lang="en-US" sz="3200" b="1" dirty="0">
              <a:effectLst>
                <a:outerShdw blurRad="38100" dist="38100" dir="2700000" algn="tl">
                  <a:srgbClr val="000000">
                    <a:alpha val="43137"/>
                  </a:srgbClr>
                </a:outerShdw>
              </a:effectLst>
            </a:endParaRPr>
          </a:p>
        </p:txBody>
      </p:sp>
      <p:sp>
        <p:nvSpPr>
          <p:cNvPr id="7" name="Right Arrow 6"/>
          <p:cNvSpPr/>
          <p:nvPr/>
        </p:nvSpPr>
        <p:spPr>
          <a:xfrm>
            <a:off x="609600" y="5105400"/>
            <a:ext cx="79248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Down Arrow 7"/>
          <p:cNvSpPr/>
          <p:nvPr/>
        </p:nvSpPr>
        <p:spPr>
          <a:xfrm>
            <a:off x="228600" y="46482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1959</a:t>
            </a:r>
            <a:endParaRPr lang="en-US" sz="2800" b="1" dirty="0">
              <a:solidFill>
                <a:schemeClr val="tx1"/>
              </a:solidFill>
              <a:latin typeface="Arial Narrow" pitchFamily="34" charset="0"/>
            </a:endParaRPr>
          </a:p>
        </p:txBody>
      </p:sp>
      <p:sp>
        <p:nvSpPr>
          <p:cNvPr id="9" name="Down Arrow 8"/>
          <p:cNvSpPr/>
          <p:nvPr/>
        </p:nvSpPr>
        <p:spPr>
          <a:xfrm>
            <a:off x="4495800" y="46482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1993</a:t>
            </a:r>
            <a:endParaRPr lang="en-US" sz="2800" b="1" dirty="0">
              <a:solidFill>
                <a:schemeClr val="tx1"/>
              </a:solidFill>
              <a:latin typeface="Arial Narrow" pitchFamily="34" charset="0"/>
            </a:endParaRPr>
          </a:p>
        </p:txBody>
      </p:sp>
      <p:sp>
        <p:nvSpPr>
          <p:cNvPr id="10" name="Rectangle 9"/>
          <p:cNvSpPr/>
          <p:nvPr/>
        </p:nvSpPr>
        <p:spPr>
          <a:xfrm>
            <a:off x="2514600" y="4648200"/>
            <a:ext cx="18288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age 33</a:t>
            </a:r>
            <a:endParaRPr lang="en-US" sz="2800" b="1" dirty="0"/>
          </a:p>
        </p:txBody>
      </p:sp>
      <p:sp>
        <p:nvSpPr>
          <p:cNvPr id="11" name="Rectangle 10"/>
          <p:cNvSpPr/>
          <p:nvPr/>
        </p:nvSpPr>
        <p:spPr>
          <a:xfrm>
            <a:off x="5486400" y="4648200"/>
            <a:ext cx="18288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ca.20yrs</a:t>
            </a:r>
            <a:endParaRPr lang="en-US" sz="2800" b="1" dirty="0"/>
          </a:p>
        </p:txBody>
      </p:sp>
      <p:sp>
        <p:nvSpPr>
          <p:cNvPr id="12" name="Down Arrow 11"/>
          <p:cNvSpPr/>
          <p:nvPr/>
        </p:nvSpPr>
        <p:spPr>
          <a:xfrm>
            <a:off x="7391400" y="46482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2013</a:t>
            </a:r>
            <a:endParaRPr lang="en-US" sz="2800" b="1" dirty="0">
              <a:solidFill>
                <a:schemeClr val="tx1"/>
              </a:solidFill>
              <a:latin typeface="Arial Narrow" pitchFamily="34" charset="0"/>
            </a:endParaRPr>
          </a:p>
        </p:txBody>
      </p:sp>
      <p:sp>
        <p:nvSpPr>
          <p:cNvPr id="13" name="Right Arrow 12"/>
          <p:cNvSpPr/>
          <p:nvPr/>
        </p:nvSpPr>
        <p:spPr>
          <a:xfrm>
            <a:off x="609600" y="6248400"/>
            <a:ext cx="79248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Down Arrow 13"/>
          <p:cNvSpPr/>
          <p:nvPr/>
        </p:nvSpPr>
        <p:spPr>
          <a:xfrm>
            <a:off x="228600" y="57912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0</a:t>
            </a:r>
            <a:endParaRPr lang="en-US" sz="2800" b="1" dirty="0">
              <a:solidFill>
                <a:schemeClr val="tx1"/>
              </a:solidFill>
              <a:latin typeface="Arial Narrow" pitchFamily="34" charset="0"/>
            </a:endParaRPr>
          </a:p>
        </p:txBody>
      </p:sp>
      <p:sp>
        <p:nvSpPr>
          <p:cNvPr id="15" name="Down Arrow 14"/>
          <p:cNvSpPr/>
          <p:nvPr/>
        </p:nvSpPr>
        <p:spPr>
          <a:xfrm>
            <a:off x="4495800" y="57912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c.30</a:t>
            </a:r>
            <a:endParaRPr lang="en-US" sz="2800" b="1" dirty="0">
              <a:solidFill>
                <a:schemeClr val="tx1"/>
              </a:solidFill>
              <a:latin typeface="Arial Narrow" pitchFamily="34" charset="0"/>
            </a:endParaRPr>
          </a:p>
        </p:txBody>
      </p:sp>
      <p:sp>
        <p:nvSpPr>
          <p:cNvPr id="16" name="Down Arrow 15"/>
          <p:cNvSpPr/>
          <p:nvPr/>
        </p:nvSpPr>
        <p:spPr>
          <a:xfrm>
            <a:off x="7467600" y="5791200"/>
            <a:ext cx="838200" cy="838200"/>
          </a:xfrm>
          <a:prstGeom prst="downArrow">
            <a:avLst>
              <a:gd name="adj1" fmla="val 100000"/>
              <a:gd name="adj2" fmla="val 5131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c.50</a:t>
            </a:r>
            <a:endParaRPr lang="en-US" sz="2800" b="1" dirty="0">
              <a:solidFill>
                <a:schemeClr val="tx1"/>
              </a:solidFill>
              <a:latin typeface="Arial Narrow" pitchFamily="34" charset="0"/>
            </a:endParaRPr>
          </a:p>
        </p:txBody>
      </p:sp>
      <p:sp>
        <p:nvSpPr>
          <p:cNvPr id="17" name="Rectangle 16"/>
          <p:cNvSpPr/>
          <p:nvPr/>
        </p:nvSpPr>
        <p:spPr>
          <a:xfrm>
            <a:off x="5562600" y="5791200"/>
            <a:ext cx="18288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ca. 20 yrs</a:t>
            </a:r>
            <a:endParaRPr lang="en-US" sz="2800" b="1" dirty="0"/>
          </a:p>
        </p:txBody>
      </p:sp>
      <p:sp>
        <p:nvSpPr>
          <p:cNvPr id="18" name="Rectangle 17"/>
          <p:cNvSpPr/>
          <p:nvPr/>
        </p:nvSpPr>
        <p:spPr>
          <a:xfrm>
            <a:off x="2514600" y="5791200"/>
            <a:ext cx="18288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smtClean="0"/>
              <a:t>ca. age 33</a:t>
            </a:r>
            <a:endParaRPr lang="en-US" sz="2800" b="1" dirty="0"/>
          </a:p>
        </p:txBody>
      </p:sp>
      <p:sp>
        <p:nvSpPr>
          <p:cNvPr id="21" name="Up Arrow 20"/>
          <p:cNvSpPr/>
          <p:nvPr/>
        </p:nvSpPr>
        <p:spPr>
          <a:xfrm rot="10800000">
            <a:off x="4724400" y="3657600"/>
            <a:ext cx="381000" cy="990600"/>
          </a:xfrm>
          <a:prstGeom prst="upArrow">
            <a:avLst>
              <a:gd name="adj1" fmla="val 50000"/>
              <a:gd name="adj2" fmla="val 1402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5125" name="Picture 5"/>
          <p:cNvPicPr>
            <a:picLocks noChangeAspect="1" noChangeArrowheads="1"/>
          </p:cNvPicPr>
          <p:nvPr/>
        </p:nvPicPr>
        <p:blipFill>
          <a:blip r:embed="rId2" cstate="print"/>
          <a:srcRect/>
          <a:stretch>
            <a:fillRect/>
          </a:stretch>
        </p:blipFill>
        <p:spPr bwMode="auto">
          <a:xfrm>
            <a:off x="3200400" y="1066800"/>
            <a:ext cx="3424454" cy="2514600"/>
          </a:xfrm>
          <a:prstGeom prst="rect">
            <a:avLst/>
          </a:prstGeom>
          <a:noFill/>
          <a:ln w="9525">
            <a:solidFill>
              <a:schemeClr val="bg1"/>
            </a:solidFill>
            <a:miter lim="800000"/>
            <a:headEnd/>
            <a:tailEnd/>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r>
              <a:rPr lang="en-US" sz="2800" b="1" dirty="0" smtClean="0">
                <a:solidFill>
                  <a:schemeClr val="bg1"/>
                </a:solidFill>
                <a:latin typeface="Arial Black" pitchFamily="34" charset="0"/>
              </a:rPr>
              <a:t/>
            </a:r>
            <a:br>
              <a:rPr lang="en-US" sz="2800" b="1" dirty="0" smtClean="0">
                <a:solidFill>
                  <a:schemeClr val="bg1"/>
                </a:solidFill>
                <a:latin typeface="Arial Black" pitchFamily="34" charset="0"/>
              </a:rPr>
            </a:br>
            <a:r>
              <a:rPr lang="en-US" sz="3200" b="1" i="1" dirty="0" smtClean="0">
                <a:solidFill>
                  <a:srgbClr val="FFFF00"/>
                </a:solidFill>
                <a:latin typeface="Arial Black" pitchFamily="34" charset="0"/>
              </a:rPr>
              <a:t>but we can go back further still:</a:t>
            </a:r>
            <a:br>
              <a:rPr lang="en-US" sz="3200" b="1" i="1" dirty="0" smtClean="0">
                <a:solidFill>
                  <a:srgbClr val="FFFF00"/>
                </a:solidFill>
                <a:latin typeface="Arial Black" pitchFamily="34" charset="0"/>
              </a:rPr>
            </a:br>
            <a:r>
              <a:rPr lang="en-US" sz="3200" b="1" i="1" dirty="0" smtClean="0">
                <a:solidFill>
                  <a:srgbClr val="FFFF00"/>
                </a:solidFill>
                <a:latin typeface="Arial Black" pitchFamily="34" charset="0"/>
              </a:rPr>
              <a:t>Galatians 1 </a:t>
            </a:r>
            <a:br>
              <a:rPr lang="en-US" sz="3200" b="1" i="1" dirty="0" smtClean="0">
                <a:solidFill>
                  <a:srgbClr val="FFFF00"/>
                </a:solidFill>
                <a:latin typeface="Arial Black" pitchFamily="34" charset="0"/>
              </a:rPr>
            </a:br>
            <a:r>
              <a:rPr lang="en-US" sz="3200" b="1" i="1" dirty="0" smtClean="0">
                <a:solidFill>
                  <a:srgbClr val="FFFF00"/>
                </a:solidFill>
                <a:latin typeface="Arial Black" pitchFamily="34" charset="0"/>
              </a:rPr>
              <a:t>( another uncontested letter )</a:t>
            </a:r>
            <a:br>
              <a:rPr lang="en-US" sz="3200" b="1" i="1" dirty="0" smtClean="0">
                <a:solidFill>
                  <a:srgbClr val="FFFF00"/>
                </a:solidFill>
                <a:latin typeface="Arial Black" pitchFamily="34" charset="0"/>
              </a:rPr>
            </a:br>
            <a:r>
              <a:rPr lang="en-US" sz="3200" b="1" i="1" dirty="0" smtClean="0">
                <a:solidFill>
                  <a:srgbClr val="FFFF00"/>
                </a:solidFill>
                <a:latin typeface="Arial Black" pitchFamily="34" charset="0"/>
              </a:rPr>
              <a:t/>
            </a:r>
            <a:br>
              <a:rPr lang="en-US" sz="3200" b="1" i="1" dirty="0" smtClean="0">
                <a:solidFill>
                  <a:srgbClr val="FFFF00"/>
                </a:solidFill>
                <a:latin typeface="Arial Black" pitchFamily="34" charset="0"/>
              </a:rPr>
            </a:br>
            <a:r>
              <a:rPr lang="en-US" sz="4000" b="1" dirty="0" smtClean="0">
                <a:solidFill>
                  <a:schemeClr val="bg1"/>
                </a:solidFill>
                <a:latin typeface="Arial Black" pitchFamily="34" charset="0"/>
              </a:rPr>
              <a:t>Gal.1:23  </a:t>
            </a:r>
            <a:r>
              <a:rPr lang="en-US" sz="2800" b="1" dirty="0" smtClean="0">
                <a:solidFill>
                  <a:schemeClr val="bg1"/>
                </a:solidFill>
                <a:latin typeface="Arial Black" pitchFamily="34" charset="0"/>
              </a:rPr>
              <a:t/>
            </a:r>
            <a:br>
              <a:rPr lang="en-US" sz="2800" b="1" dirty="0" smtClean="0">
                <a:solidFill>
                  <a:schemeClr val="bg1"/>
                </a:solidFill>
                <a:latin typeface="Arial Black" pitchFamily="34" charset="0"/>
              </a:rPr>
            </a:br>
            <a:r>
              <a:rPr lang="en-US" sz="2800" b="1" dirty="0" smtClean="0">
                <a:solidFill>
                  <a:schemeClr val="bg1"/>
                </a:solidFill>
                <a:latin typeface="Arial Black" pitchFamily="34" charset="0"/>
              </a:rPr>
              <a:t>“preaching the faith</a:t>
            </a:r>
            <a:br>
              <a:rPr lang="en-US" sz="2800" b="1" dirty="0" smtClean="0">
                <a:solidFill>
                  <a:schemeClr val="bg1"/>
                </a:solidFill>
                <a:latin typeface="Arial Black" pitchFamily="34" charset="0"/>
              </a:rPr>
            </a:br>
            <a:r>
              <a:rPr lang="en-US" sz="2800" b="1" dirty="0" smtClean="0">
                <a:solidFill>
                  <a:schemeClr val="bg1"/>
                </a:solidFill>
                <a:latin typeface="Arial Black" pitchFamily="34" charset="0"/>
              </a:rPr>
              <a:t>of which he once made havoc.” </a:t>
            </a:r>
            <a:br>
              <a:rPr lang="en-US" sz="2800" b="1" dirty="0" smtClean="0">
                <a:solidFill>
                  <a:schemeClr val="bg1"/>
                </a:solidFill>
                <a:latin typeface="Arial Black" pitchFamily="34" charset="0"/>
              </a:rPr>
            </a:br>
            <a:r>
              <a:rPr lang="en-US" sz="2800" b="1" dirty="0" smtClean="0">
                <a:solidFill>
                  <a:schemeClr val="bg1"/>
                </a:solidFill>
                <a:latin typeface="Arial Black" pitchFamily="34" charset="0"/>
              </a:rPr>
              <a:t/>
            </a:r>
            <a:br>
              <a:rPr lang="en-US" sz="2800" b="1" dirty="0" smtClean="0">
                <a:solidFill>
                  <a:schemeClr val="bg1"/>
                </a:solidFill>
                <a:latin typeface="Arial Black" pitchFamily="34" charset="0"/>
              </a:rPr>
            </a:br>
            <a:r>
              <a:rPr lang="en-US" sz="2800" b="1" dirty="0" smtClean="0">
                <a:solidFill>
                  <a:schemeClr val="bg1"/>
                </a:solidFill>
                <a:latin typeface="Arial Black" pitchFamily="34" charset="0"/>
              </a:rPr>
              <a:t/>
            </a:r>
            <a:br>
              <a:rPr lang="en-US" sz="2800" b="1" dirty="0" smtClean="0">
                <a:solidFill>
                  <a:schemeClr val="bg1"/>
                </a:solidFill>
                <a:latin typeface="Arial Black" pitchFamily="34" charset="0"/>
              </a:rPr>
            </a:br>
            <a:r>
              <a:rPr lang="en-US" sz="2800" b="1" dirty="0" smtClean="0">
                <a:solidFill>
                  <a:schemeClr val="bg1"/>
                </a:solidFill>
                <a:latin typeface="Arial" pitchFamily="34" charset="0"/>
                <a:cs typeface="Arial" pitchFamily="34" charset="0"/>
              </a:rPr>
              <a:t>In other words,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after his conversion (ca. 33-36 AD)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he had begun preaching the faith</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that Peter had been preaching earlier.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This brings us back to a very early date. </a:t>
            </a:r>
            <a:br>
              <a:rPr lang="en-US" sz="2800" b="1" dirty="0" smtClean="0">
                <a:solidFill>
                  <a:schemeClr val="bg1"/>
                </a:solidFill>
                <a:latin typeface="Arial" pitchFamily="34" charset="0"/>
                <a:cs typeface="Arial" pitchFamily="34" charset="0"/>
              </a:rPr>
            </a:br>
            <a:r>
              <a:rPr lang="en-US" sz="2800" b="1" dirty="0" smtClean="0">
                <a:solidFill>
                  <a:schemeClr val="bg1"/>
                </a:solidFill>
                <a:latin typeface="Arial" pitchFamily="34" charset="0"/>
                <a:cs typeface="Arial" pitchFamily="34" charset="0"/>
              </a:rPr>
              <a:t/>
            </a:r>
            <a:br>
              <a:rPr lang="en-US" sz="2800" b="1" dirty="0" smtClean="0">
                <a:solidFill>
                  <a:schemeClr val="bg1"/>
                </a:solidFill>
                <a:latin typeface="Arial" pitchFamily="34" charset="0"/>
                <a:cs typeface="Arial" pitchFamily="34" charset="0"/>
              </a:rPr>
            </a:br>
            <a:endParaRPr lang="en-US"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845782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sp>
        <p:nvSpPr>
          <p:cNvPr id="13" name="Right Arrow 12"/>
          <p:cNvSpPr/>
          <p:nvPr/>
        </p:nvSpPr>
        <p:spPr>
          <a:xfrm>
            <a:off x="152400" y="6248400"/>
            <a:ext cx="899160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Down Arrow 13"/>
          <p:cNvSpPr/>
          <p:nvPr/>
        </p:nvSpPr>
        <p:spPr>
          <a:xfrm>
            <a:off x="76200" y="5486400"/>
            <a:ext cx="5334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Narrow" pitchFamily="34" charset="0"/>
              </a:rPr>
              <a:t>B</a:t>
            </a:r>
            <a:endParaRPr lang="en-US" sz="2800" b="1" dirty="0">
              <a:solidFill>
                <a:schemeClr val="tx1"/>
              </a:solidFill>
              <a:latin typeface="Arial Narrow" pitchFamily="34" charset="0"/>
            </a:endParaRPr>
          </a:p>
        </p:txBody>
      </p:sp>
      <p:sp>
        <p:nvSpPr>
          <p:cNvPr id="15" name="Down Arrow 14"/>
          <p:cNvSpPr/>
          <p:nvPr/>
        </p:nvSpPr>
        <p:spPr>
          <a:xfrm>
            <a:off x="4495800" y="5486400"/>
            <a:ext cx="8382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30</a:t>
            </a:r>
            <a:endParaRPr lang="en-US" sz="2800" b="1" dirty="0">
              <a:solidFill>
                <a:schemeClr val="tx1"/>
              </a:solidFill>
              <a:latin typeface="Arial" pitchFamily="34" charset="0"/>
              <a:cs typeface="Arial" pitchFamily="34" charset="0"/>
            </a:endParaRPr>
          </a:p>
        </p:txBody>
      </p:sp>
      <p:sp>
        <p:nvSpPr>
          <p:cNvPr id="16" name="Down Arrow 15"/>
          <p:cNvSpPr/>
          <p:nvPr/>
        </p:nvSpPr>
        <p:spPr>
          <a:xfrm>
            <a:off x="7620000" y="5486400"/>
            <a:ext cx="6858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50</a:t>
            </a:r>
            <a:endParaRPr lang="en-US" sz="2800" b="1" dirty="0">
              <a:solidFill>
                <a:schemeClr val="tx1"/>
              </a:solidFill>
              <a:latin typeface="Arial" pitchFamily="34" charset="0"/>
              <a:cs typeface="Arial" pitchFamily="34" charset="0"/>
            </a:endParaRPr>
          </a:p>
        </p:txBody>
      </p:sp>
      <p:sp>
        <p:nvSpPr>
          <p:cNvPr id="23" name="Right Arrow 22"/>
          <p:cNvSpPr/>
          <p:nvPr/>
        </p:nvSpPr>
        <p:spPr>
          <a:xfrm rot="3199907">
            <a:off x="915853" y="2706367"/>
            <a:ext cx="4953000" cy="1343784"/>
          </a:xfrm>
          <a:prstGeom prst="rightArrow">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cs typeface="Arial" pitchFamily="34" charset="0"/>
              </a:rPr>
              <a:t>death &amp; resurrection</a:t>
            </a:r>
            <a:endParaRPr lang="en-US" sz="3200" b="1" dirty="0">
              <a:solidFill>
                <a:schemeClr val="tx1"/>
              </a:solidFill>
              <a:cs typeface="Arial" pitchFamily="34" charset="0"/>
            </a:endParaRPr>
          </a:p>
        </p:txBody>
      </p:sp>
      <p:sp>
        <p:nvSpPr>
          <p:cNvPr id="25" name="Down Arrow 24"/>
          <p:cNvSpPr/>
          <p:nvPr/>
        </p:nvSpPr>
        <p:spPr>
          <a:xfrm>
            <a:off x="8382000" y="5486400"/>
            <a:ext cx="6858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ca.</a:t>
            </a:r>
          </a:p>
          <a:p>
            <a:pPr algn="ctr"/>
            <a:r>
              <a:rPr lang="en-US" sz="2800" b="1" dirty="0" smtClean="0">
                <a:solidFill>
                  <a:schemeClr val="tx1"/>
                </a:solidFill>
                <a:latin typeface="Arial" pitchFamily="34" charset="0"/>
                <a:cs typeface="Arial" pitchFamily="34" charset="0"/>
              </a:rPr>
              <a:t>55</a:t>
            </a:r>
            <a:endParaRPr lang="en-US" sz="2800" b="1" dirty="0">
              <a:solidFill>
                <a:schemeClr val="tx1"/>
              </a:solidFill>
              <a:latin typeface="Arial" pitchFamily="34" charset="0"/>
              <a:cs typeface="Arial" pitchFamily="34" charset="0"/>
            </a:endParaRPr>
          </a:p>
        </p:txBody>
      </p:sp>
      <p:sp>
        <p:nvSpPr>
          <p:cNvPr id="26" name="Right Arrow 25"/>
          <p:cNvSpPr/>
          <p:nvPr/>
        </p:nvSpPr>
        <p:spPr>
          <a:xfrm rot="3199907">
            <a:off x="4759794" y="2759866"/>
            <a:ext cx="4953000" cy="1259155"/>
          </a:xfrm>
          <a:prstGeom prst="rightArrow">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cs typeface="Arial" pitchFamily="34" charset="0"/>
              </a:rPr>
              <a:t>Date of 1 COR.</a:t>
            </a:r>
            <a:endParaRPr lang="en-US" sz="3200" b="1" dirty="0">
              <a:solidFill>
                <a:schemeClr val="tx1"/>
              </a:solidFill>
              <a:cs typeface="Arial" pitchFamily="34" charset="0"/>
            </a:endParaRPr>
          </a:p>
        </p:txBody>
      </p:sp>
      <p:sp>
        <p:nvSpPr>
          <p:cNvPr id="29" name="Left-Right Arrow 28"/>
          <p:cNvSpPr/>
          <p:nvPr/>
        </p:nvSpPr>
        <p:spPr>
          <a:xfrm>
            <a:off x="3962400" y="2743200"/>
            <a:ext cx="1981200" cy="1524000"/>
          </a:xfrm>
          <a:prstGeom prst="leftRightArrow">
            <a:avLst>
              <a:gd name="adj1" fmla="val 61765"/>
              <a:gd name="adj2" fmla="val 36667"/>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20 yr </a:t>
            </a:r>
          </a:p>
          <a:p>
            <a:pPr algn="ctr"/>
            <a:r>
              <a:rPr lang="en-US" sz="3200" b="1" dirty="0" smtClean="0">
                <a:solidFill>
                  <a:schemeClr val="tx1"/>
                </a:solidFill>
                <a:latin typeface="Arial" pitchFamily="34" charset="0"/>
                <a:cs typeface="Arial" pitchFamily="34" charset="0"/>
              </a:rPr>
              <a:t>gap</a:t>
            </a:r>
            <a:endParaRPr lang="en-US" sz="3200" b="1" dirty="0">
              <a:solidFill>
                <a:schemeClr val="tx1"/>
              </a:solidFill>
              <a:latin typeface="Arial" pitchFamily="34" charset="0"/>
              <a:cs typeface="Arial" pitchFamily="34" charset="0"/>
            </a:endParaRPr>
          </a:p>
        </p:txBody>
      </p:sp>
      <p:sp>
        <p:nvSpPr>
          <p:cNvPr id="12" name="Down Arrow 11"/>
          <p:cNvSpPr/>
          <p:nvPr/>
        </p:nvSpPr>
        <p:spPr>
          <a:xfrm>
            <a:off x="5486400" y="5486400"/>
            <a:ext cx="838200" cy="1143000"/>
          </a:xfrm>
          <a:prstGeom prst="downArrow">
            <a:avLst>
              <a:gd name="adj1" fmla="val 100000"/>
              <a:gd name="adj2" fmla="val 5131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b="1" dirty="0" smtClean="0">
                <a:solidFill>
                  <a:schemeClr val="tx1"/>
                </a:solidFill>
                <a:effectLst>
                  <a:outerShdw blurRad="38100" dist="38100" dir="2700000" algn="tl">
                    <a:srgbClr val="000000">
                      <a:alpha val="43137"/>
                    </a:srgbClr>
                  </a:outerShdw>
                </a:effectLst>
                <a:latin typeface="Arial Narrow" pitchFamily="34" charset="0"/>
                <a:cs typeface="Arial" pitchFamily="34" charset="0"/>
              </a:rPr>
              <a:t>30’s</a:t>
            </a:r>
            <a:endParaRPr lang="en-US" sz="3000" b="1" dirty="0">
              <a:solidFill>
                <a:schemeClr val="tx1"/>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7" name="Right Arrow 16"/>
          <p:cNvSpPr/>
          <p:nvPr/>
        </p:nvSpPr>
        <p:spPr>
          <a:xfrm rot="3199907">
            <a:off x="3884747" y="2731649"/>
            <a:ext cx="4953000" cy="1343784"/>
          </a:xfrm>
          <a:prstGeom prst="rightArrow">
            <a:avLst/>
          </a:prstGeom>
          <a:solidFill>
            <a:schemeClr val="bg1">
              <a:lumMod val="75000"/>
            </a:schemeClr>
          </a:solidFill>
          <a:effectLst>
            <a:outerShdw blurRad="76200" dist="76200" algn="l" rotWithShape="0">
              <a:prstClr val="black">
                <a:alpha val="68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cs typeface="Arial" pitchFamily="34" charset="0"/>
              </a:rPr>
              <a:t>15.1ff a reminder of:</a:t>
            </a:r>
            <a:endParaRPr lang="en-US" sz="3200" b="1" dirty="0">
              <a:solidFill>
                <a:schemeClr val="tx1"/>
              </a:solidFill>
              <a:cs typeface="Arial" pitchFamily="34" charset="0"/>
            </a:endParaRPr>
          </a:p>
        </p:txBody>
      </p:sp>
      <p:sp>
        <p:nvSpPr>
          <p:cNvPr id="18" name="Right Arrow 17"/>
          <p:cNvSpPr/>
          <p:nvPr/>
        </p:nvSpPr>
        <p:spPr>
          <a:xfrm rot="3199907">
            <a:off x="1903547" y="2731649"/>
            <a:ext cx="4953000" cy="1343784"/>
          </a:xfrm>
          <a:prstGeom prst="rightArrow">
            <a:avLst/>
          </a:prstGeom>
          <a:solidFill>
            <a:schemeClr val="bg1">
              <a:lumMod val="75000"/>
            </a:schemeClr>
          </a:solidFill>
          <a:effectLst>
            <a:outerShdw blurRad="76200" dist="76200" algn="l" rotWithShape="0">
              <a:prstClr val="black">
                <a:alpha val="68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cs typeface="Arial" pitchFamily="34" charset="0"/>
              </a:rPr>
              <a:t>GAL. 1.13-23 </a:t>
            </a:r>
            <a:endParaRPr lang="en-US" sz="3200" b="1" dirty="0">
              <a:solidFill>
                <a:schemeClr val="tx1"/>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b="1" dirty="0" smtClean="0">
                <a:solidFill>
                  <a:srgbClr val="FFFF00"/>
                </a:solidFill>
                <a:latin typeface="Narkisim" pitchFamily="34" charset="-79"/>
                <a:cs typeface="Narkisim" pitchFamily="34" charset="-79"/>
              </a:rPr>
              <a:t>1</a:t>
            </a:r>
            <a:r>
              <a:rPr lang="en-US" sz="4000" b="1" dirty="0" smtClean="0">
                <a:solidFill>
                  <a:srgbClr val="FFFF00"/>
                </a:solidFill>
                <a:latin typeface="Narkisim" pitchFamily="34" charset="-79"/>
                <a:cs typeface="Narkisim" pitchFamily="34" charset="-79"/>
              </a:rPr>
              <a:t>Cor. </a:t>
            </a:r>
            <a:r>
              <a:rPr lang="en-US" b="1" dirty="0" smtClean="0">
                <a:solidFill>
                  <a:srgbClr val="FFFF00"/>
                </a:solidFill>
                <a:latin typeface="Narkisim" pitchFamily="34" charset="-79"/>
                <a:cs typeface="Narkisim" pitchFamily="34" charset="-79"/>
              </a:rPr>
              <a:t>15:11</a:t>
            </a:r>
            <a:r>
              <a:rPr lang="en-US" sz="4000" b="1" dirty="0" smtClean="0">
                <a:solidFill>
                  <a:srgbClr val="FFFF00"/>
                </a:solidFill>
                <a:latin typeface="Narkisim" pitchFamily="34" charset="-79"/>
                <a:cs typeface="Narkisim" pitchFamily="34" charset="-79"/>
              </a:rPr>
              <a:t> </a:t>
            </a:r>
            <a:r>
              <a:rPr lang="en-US" sz="4000" b="1" dirty="0" smtClean="0">
                <a:solidFill>
                  <a:schemeClr val="bg1"/>
                </a:solidFill>
                <a:latin typeface="Arial Black" pitchFamily="34" charset="0"/>
              </a:rPr>
              <a:t/>
            </a:r>
            <a:br>
              <a:rPr lang="en-US" sz="4000" b="1" dirty="0" smtClean="0">
                <a:solidFill>
                  <a:schemeClr val="bg1"/>
                </a:solidFill>
                <a:latin typeface="Arial Black" pitchFamily="34" charset="0"/>
              </a:rPr>
            </a:br>
            <a:r>
              <a:rPr lang="en-US" sz="4000" b="1" dirty="0" smtClean="0">
                <a:solidFill>
                  <a:schemeClr val="bg1"/>
                </a:solidFill>
                <a:latin typeface="+mn-lt"/>
              </a:rPr>
              <a:t>“Whether then it be I or they, </a:t>
            </a:r>
            <a:br>
              <a:rPr lang="en-US" sz="4000" b="1" dirty="0" smtClean="0">
                <a:solidFill>
                  <a:schemeClr val="bg1"/>
                </a:solidFill>
                <a:latin typeface="+mn-lt"/>
              </a:rPr>
            </a:br>
            <a:r>
              <a:rPr lang="en-US" sz="4000" b="1" dirty="0" smtClean="0">
                <a:solidFill>
                  <a:schemeClr val="bg1"/>
                </a:solidFill>
                <a:latin typeface="+mn-lt"/>
              </a:rPr>
              <a:t>so we preach, and so ye believed.”</a:t>
            </a:r>
            <a:br>
              <a:rPr lang="en-US" sz="4000" b="1" dirty="0" smtClean="0">
                <a:solidFill>
                  <a:schemeClr val="bg1"/>
                </a:solidFill>
                <a:latin typeface="+mn-lt"/>
              </a:rPr>
            </a:br>
            <a:r>
              <a:rPr lang="en-US" sz="4000" b="1" dirty="0" smtClean="0">
                <a:solidFill>
                  <a:schemeClr val="bg1"/>
                </a:solidFill>
                <a:latin typeface="+mn-lt"/>
              </a:rPr>
              <a:t>  </a:t>
            </a:r>
            <a:br>
              <a:rPr lang="en-US" sz="4000" b="1" dirty="0" smtClean="0">
                <a:solidFill>
                  <a:schemeClr val="bg1"/>
                </a:solidFill>
                <a:latin typeface="+mn-lt"/>
              </a:rPr>
            </a:br>
            <a:r>
              <a:rPr lang="en-US" sz="4000" b="1" dirty="0" smtClean="0">
                <a:solidFill>
                  <a:schemeClr val="bg1"/>
                </a:solidFill>
                <a:latin typeface="Arial Narrow" pitchFamily="34" charset="0"/>
              </a:rPr>
              <a:t/>
            </a:r>
            <a:br>
              <a:rPr lang="en-US" sz="4000" b="1" dirty="0" smtClean="0">
                <a:solidFill>
                  <a:schemeClr val="bg1"/>
                </a:solidFill>
                <a:latin typeface="Arial Narrow" pitchFamily="34" charset="0"/>
              </a:rPr>
            </a:br>
            <a:r>
              <a:rPr lang="en-US" sz="3600" b="1" dirty="0" smtClean="0">
                <a:latin typeface="Arial Black" pitchFamily="34" charset="0"/>
              </a:rPr>
              <a:t>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3600" b="1" dirty="0" smtClean="0">
                <a:latin typeface="Arial Black" pitchFamily="34" charset="0"/>
              </a:rPr>
              <a:t/>
            </a:r>
            <a:br>
              <a:rPr lang="en-US" sz="36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endParaRPr lang="en-US" sz="4000" b="1" dirty="0">
              <a:latin typeface="Arial Black" pitchFamily="34" charset="0"/>
            </a:endParaRPr>
          </a:p>
        </p:txBody>
      </p:sp>
      <p:sp>
        <p:nvSpPr>
          <p:cNvPr id="3" name="Rounded Rectangle 2"/>
          <p:cNvSpPr/>
          <p:nvPr/>
        </p:nvSpPr>
        <p:spPr>
          <a:xfrm>
            <a:off x="0" y="0"/>
            <a:ext cx="9144000" cy="22860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b="1" dirty="0" smtClean="0">
                <a:solidFill>
                  <a:schemeClr val="tx1"/>
                </a:solidFill>
                <a:latin typeface="Arial Black" pitchFamily="34" charset="0"/>
              </a:rPr>
              <a:t>1 Cor. 15 is not a</a:t>
            </a:r>
            <a:br>
              <a:rPr lang="en-US" sz="3500" b="1" dirty="0" smtClean="0">
                <a:solidFill>
                  <a:schemeClr val="tx1"/>
                </a:solidFill>
                <a:latin typeface="Arial Black" pitchFamily="34" charset="0"/>
              </a:rPr>
            </a:br>
            <a:r>
              <a:rPr lang="en-US" sz="3500" b="1" dirty="0" smtClean="0">
                <a:solidFill>
                  <a:schemeClr val="tx1"/>
                </a:solidFill>
                <a:latin typeface="Arial Black" pitchFamily="34" charset="0"/>
              </a:rPr>
              <a:t>later generation legend. </a:t>
            </a:r>
            <a:br>
              <a:rPr lang="en-US" sz="3500" b="1" dirty="0" smtClean="0">
                <a:solidFill>
                  <a:schemeClr val="tx1"/>
                </a:solidFill>
                <a:latin typeface="Arial Black" pitchFamily="34" charset="0"/>
              </a:rPr>
            </a:br>
            <a:r>
              <a:rPr lang="en-US" sz="4400" b="1" dirty="0" smtClean="0">
                <a:solidFill>
                  <a:schemeClr val="tx1"/>
                </a:solidFill>
                <a:latin typeface="Arial Black" pitchFamily="34" charset="0"/>
              </a:rPr>
              <a:t>It is a witness list.</a:t>
            </a:r>
            <a:endParaRPr lang="en-US" sz="4400" dirty="0">
              <a:solidFill>
                <a:schemeClr val="tx1"/>
              </a:solidFill>
              <a:effectLst>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0" y="4495800"/>
            <a:ext cx="9144000" cy="23622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solidFill>
                  <a:schemeClr val="tx1"/>
                </a:solidFill>
                <a:latin typeface="Arial Black" pitchFamily="34" charset="0"/>
              </a:rPr>
              <a:t>The later church did not develop the resurrection, </a:t>
            </a:r>
          </a:p>
          <a:p>
            <a:pPr algn="ctr"/>
            <a:r>
              <a:rPr lang="en-US" sz="3600" b="1" dirty="0" smtClean="0">
                <a:solidFill>
                  <a:schemeClr val="tx1"/>
                </a:solidFill>
                <a:latin typeface="Arial Black" pitchFamily="34" charset="0"/>
              </a:rPr>
              <a:t>the early church was built on the resurrection. </a:t>
            </a:r>
            <a:endParaRPr lang="en-US" sz="3600" dirty="0">
              <a:solidFill>
                <a:schemeClr val="tx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THE IDENTITY OF JESUS OF NAZARETH</a:t>
            </a:r>
            <a:endParaRPr lang="en-US" sz="4000" dirty="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lumMod val="75000"/>
              <a:lumOff val="25000"/>
            </a:schemeClr>
          </a:solidFill>
        </p:spPr>
        <p:txBody>
          <a:bodyPr>
            <a:noAutofit/>
          </a:bodyPr>
          <a:lstStyle/>
          <a:p>
            <a:pPr algn="ctr">
              <a:buNone/>
            </a:pPr>
            <a:r>
              <a:rPr lang="en-US" sz="2800" b="1" dirty="0" smtClean="0"/>
              <a:t>	</a:t>
            </a:r>
            <a:r>
              <a:rPr lang="en-US" sz="4000" b="1" dirty="0" smtClean="0">
                <a:solidFill>
                  <a:schemeClr val="bg1"/>
                </a:solidFill>
                <a:effectLst>
                  <a:outerShdw blurRad="38100" dist="38100" dir="2700000" algn="tl">
                    <a:srgbClr val="000000">
                      <a:alpha val="43137"/>
                    </a:srgbClr>
                  </a:outerShdw>
                </a:effectLst>
              </a:rPr>
              <a:t>It was seeing the risen Jesus that transformed the disciples</a:t>
            </a:r>
          </a:p>
          <a:p>
            <a:pPr algn="ctr">
              <a:buNone/>
            </a:pPr>
            <a:r>
              <a:rPr lang="en-US" sz="4000" b="1" dirty="0" smtClean="0">
                <a:solidFill>
                  <a:schemeClr val="bg1"/>
                </a:solidFill>
                <a:effectLst>
                  <a:outerShdw blurRad="38100" dist="38100" dir="2700000" algn="tl">
                    <a:srgbClr val="000000">
                      <a:alpha val="43137"/>
                    </a:srgbClr>
                  </a:outerShdw>
                </a:effectLst>
              </a:rPr>
              <a:t>from fear and despair </a:t>
            </a:r>
          </a:p>
          <a:p>
            <a:pPr>
              <a:buNone/>
            </a:pPr>
            <a:endParaRPr lang="en-US" sz="3600" dirty="0" smtClean="0">
              <a:solidFill>
                <a:schemeClr val="bg1"/>
              </a:solidFill>
              <a:effectLst>
                <a:outerShdw blurRad="38100" dist="38100" dir="2700000" algn="tl">
                  <a:srgbClr val="000000">
                    <a:alpha val="43137"/>
                  </a:srgbClr>
                </a:outerShdw>
              </a:effectLst>
            </a:endParaRPr>
          </a:p>
          <a:p>
            <a:pPr>
              <a:buNone/>
            </a:pPr>
            <a:endParaRPr lang="en-US" dirty="0" smtClean="0">
              <a:solidFill>
                <a:schemeClr val="bg1"/>
              </a:solidFill>
              <a:effectLst>
                <a:outerShdw blurRad="38100" dist="38100" dir="2700000" algn="tl">
                  <a:srgbClr val="000000">
                    <a:alpha val="43137"/>
                  </a:srgbClr>
                </a:outerShdw>
              </a:effectLst>
            </a:endParaRPr>
          </a:p>
          <a:p>
            <a:pPr>
              <a:buNone/>
            </a:pPr>
            <a:endParaRPr lang="en-US" dirty="0" smtClean="0">
              <a:solidFill>
                <a:schemeClr val="bg1"/>
              </a:solidFill>
              <a:effectLst>
                <a:outerShdw blurRad="38100" dist="38100" dir="2700000" algn="tl">
                  <a:srgbClr val="000000">
                    <a:alpha val="43137"/>
                  </a:srgbClr>
                </a:outerShdw>
              </a:effectLst>
            </a:endParaRPr>
          </a:p>
          <a:p>
            <a:pPr algn="ctr">
              <a:buNone/>
            </a:pPr>
            <a:r>
              <a:rPr lang="en-US" sz="4000" b="1" dirty="0" smtClean="0">
                <a:solidFill>
                  <a:schemeClr val="bg1"/>
                </a:solidFill>
                <a:effectLst>
                  <a:outerShdw blurRad="38100" dist="38100" dir="2700000" algn="tl">
                    <a:srgbClr val="000000">
                      <a:alpha val="43137"/>
                    </a:srgbClr>
                  </a:outerShdw>
                </a:effectLst>
              </a:rPr>
              <a:t>to courage and conviction</a:t>
            </a:r>
          </a:p>
          <a:p>
            <a:pPr algn="ctr">
              <a:buNone/>
            </a:pPr>
            <a:r>
              <a:rPr lang="en-US" sz="4000" b="1" dirty="0" smtClean="0">
                <a:solidFill>
                  <a:schemeClr val="bg1"/>
                </a:solidFill>
                <a:effectLst>
                  <a:outerShdw blurRad="38100" dist="38100" dir="2700000" algn="tl">
                    <a:srgbClr val="000000">
                      <a:alpha val="43137"/>
                    </a:srgbClr>
                  </a:outerShdw>
                </a:effectLst>
              </a:rPr>
              <a:t>after his resurrection. </a:t>
            </a:r>
          </a:p>
          <a:p>
            <a:endParaRPr lang="en-US" sz="2800" b="1" dirty="0" smtClean="0">
              <a:solidFill>
                <a:schemeClr val="bg1"/>
              </a:solidFill>
              <a:latin typeface="Arial Narrow" pitchFamily="34" charset="0"/>
            </a:endParaRPr>
          </a:p>
          <a:p>
            <a:endParaRPr lang="en-US" sz="2800" b="1" dirty="0" smtClean="0">
              <a:solidFill>
                <a:schemeClr val="bg1"/>
              </a:solidFill>
              <a:latin typeface="Arial Narrow" pitchFamily="34" charset="0"/>
            </a:endParaRPr>
          </a:p>
          <a:p>
            <a:pPr>
              <a:buNone/>
            </a:pPr>
            <a:endParaRPr lang="en-US" sz="2800" b="1" dirty="0" smtClean="0">
              <a:solidFill>
                <a:schemeClr val="bg1"/>
              </a:solidFill>
              <a:latin typeface="Arial Narrow" pitchFamily="34" charset="0"/>
            </a:endParaRPr>
          </a:p>
        </p:txBody>
      </p:sp>
      <p:sp>
        <p:nvSpPr>
          <p:cNvPr id="10" name="Right Arrow 9"/>
          <p:cNvSpPr/>
          <p:nvPr/>
        </p:nvSpPr>
        <p:spPr>
          <a:xfrm>
            <a:off x="228600" y="5334000"/>
            <a:ext cx="16002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dirty="0" smtClean="0">
                <a:solidFill>
                  <a:schemeClr val="tx1"/>
                </a:solidFill>
                <a:latin typeface="Impact" pitchFamily="34" charset="0"/>
                <a:cs typeface="Arial" pitchFamily="34" charset="0"/>
              </a:rPr>
              <a:t>Ac. 2</a:t>
            </a:r>
            <a:endParaRPr lang="en-US" sz="3500" dirty="0">
              <a:solidFill>
                <a:schemeClr val="tx1"/>
              </a:solidFill>
              <a:latin typeface="Impact" pitchFamily="34" charset="0"/>
              <a:cs typeface="Arial" pitchFamily="34" charset="0"/>
            </a:endParaRPr>
          </a:p>
        </p:txBody>
      </p:sp>
      <p:sp>
        <p:nvSpPr>
          <p:cNvPr id="11" name="Right Arrow 10"/>
          <p:cNvSpPr/>
          <p:nvPr/>
        </p:nvSpPr>
        <p:spPr>
          <a:xfrm>
            <a:off x="1981200" y="5334000"/>
            <a:ext cx="16764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dirty="0" smtClean="0">
                <a:solidFill>
                  <a:schemeClr val="tx1"/>
                </a:solidFill>
                <a:latin typeface="Impact" pitchFamily="34" charset="0"/>
                <a:cs typeface="Arial" pitchFamily="34" charset="0"/>
              </a:rPr>
              <a:t>Ac. 3</a:t>
            </a:r>
            <a:endParaRPr lang="en-US" sz="3500" dirty="0">
              <a:solidFill>
                <a:schemeClr val="tx1"/>
              </a:solidFill>
              <a:latin typeface="Impact" pitchFamily="34" charset="0"/>
              <a:cs typeface="Arial" pitchFamily="34" charset="0"/>
            </a:endParaRPr>
          </a:p>
        </p:txBody>
      </p:sp>
      <p:sp>
        <p:nvSpPr>
          <p:cNvPr id="12" name="Right Arrow 11"/>
          <p:cNvSpPr/>
          <p:nvPr/>
        </p:nvSpPr>
        <p:spPr>
          <a:xfrm>
            <a:off x="3962400" y="5334000"/>
            <a:ext cx="16002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dirty="0" smtClean="0">
                <a:solidFill>
                  <a:schemeClr val="tx1"/>
                </a:solidFill>
                <a:latin typeface="Impact" pitchFamily="34" charset="0"/>
                <a:cs typeface="Arial" pitchFamily="34" charset="0"/>
              </a:rPr>
              <a:t>Ac. 4</a:t>
            </a:r>
            <a:endParaRPr lang="en-US" sz="3500" dirty="0">
              <a:solidFill>
                <a:schemeClr val="tx1"/>
              </a:solidFill>
              <a:latin typeface="Impact" pitchFamily="34" charset="0"/>
              <a:cs typeface="Arial" pitchFamily="34" charset="0"/>
            </a:endParaRPr>
          </a:p>
        </p:txBody>
      </p:sp>
      <p:sp>
        <p:nvSpPr>
          <p:cNvPr id="15" name="Right Arrow 14"/>
          <p:cNvSpPr/>
          <p:nvPr/>
        </p:nvSpPr>
        <p:spPr>
          <a:xfrm>
            <a:off x="7467600" y="5334000"/>
            <a:ext cx="16764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i="1" dirty="0" smtClean="0">
                <a:solidFill>
                  <a:schemeClr val="tx1"/>
                </a:solidFill>
                <a:latin typeface="Impact" pitchFamily="34" charset="0"/>
                <a:cs typeface="Arial" pitchFamily="34" charset="0"/>
              </a:rPr>
              <a:t>Ac. 9</a:t>
            </a:r>
            <a:endParaRPr lang="en-US" sz="3500" i="1" dirty="0">
              <a:solidFill>
                <a:schemeClr val="tx1"/>
              </a:solidFill>
              <a:latin typeface="Impact" pitchFamily="34" charset="0"/>
              <a:cs typeface="Arial" pitchFamily="34" charset="0"/>
            </a:endParaRPr>
          </a:p>
        </p:txBody>
      </p:sp>
      <p:sp>
        <p:nvSpPr>
          <p:cNvPr id="13" name="Rounded Rectangle 12"/>
          <p:cNvSpPr/>
          <p:nvPr/>
        </p:nvSpPr>
        <p:spPr>
          <a:xfrm>
            <a:off x="381000" y="2286000"/>
            <a:ext cx="8229600" cy="12192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600" b="1" dirty="0" smtClean="0"/>
              <a:t>Mk. 14.50-52;   Mk.  14.66-72;   </a:t>
            </a:r>
          </a:p>
          <a:p>
            <a:pPr algn="ctr"/>
            <a:r>
              <a:rPr lang="en-US" sz="3600" b="1" dirty="0" smtClean="0"/>
              <a:t>Lk.24.21.  Jn. 20.19</a:t>
            </a:r>
            <a:endParaRPr lang="en-US" sz="3600" b="1" dirty="0"/>
          </a:p>
        </p:txBody>
      </p:sp>
      <p:sp>
        <p:nvSpPr>
          <p:cNvPr id="17" name="Right Arrow 16"/>
          <p:cNvSpPr/>
          <p:nvPr/>
        </p:nvSpPr>
        <p:spPr>
          <a:xfrm>
            <a:off x="5715000" y="5334000"/>
            <a:ext cx="1524000" cy="1143000"/>
          </a:xfrm>
          <a:prstGeom prst="rightArrow">
            <a:avLst>
              <a:gd name="adj1" fmla="val 71538"/>
              <a:gd name="adj2" fmla="val 3769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500" dirty="0" smtClean="0">
                <a:solidFill>
                  <a:schemeClr val="tx1"/>
                </a:solidFill>
                <a:latin typeface="Impact" pitchFamily="34" charset="0"/>
                <a:cs typeface="Arial" pitchFamily="34" charset="0"/>
              </a:rPr>
              <a:t>Ac. 5</a:t>
            </a:r>
            <a:endParaRPr lang="en-US" sz="3500" dirty="0">
              <a:solidFill>
                <a:schemeClr val="tx1"/>
              </a:solidFill>
              <a:latin typeface="Impact"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Autofit/>
          </a:bodyPr>
          <a:lstStyle/>
          <a:p>
            <a:pPr algn="l"/>
            <a:r>
              <a:rPr lang="en-US" sz="1800" dirty="0" smtClean="0">
                <a:solidFill>
                  <a:srgbClr val="FFFF00"/>
                </a:solidFill>
                <a:latin typeface="Arial Narrow" pitchFamily="34" charset="0"/>
              </a:rPr>
              <a:t/>
            </a:r>
            <a:br>
              <a:rPr lang="en-US" sz="1800" dirty="0" smtClean="0">
                <a:solidFill>
                  <a:srgbClr val="FFFF00"/>
                </a:solidFill>
                <a:latin typeface="Arial Narrow" pitchFamily="34" charset="0"/>
              </a:rPr>
            </a:br>
            <a:r>
              <a:rPr lang="en-US" sz="3600" b="1" i="1" dirty="0" smtClean="0">
                <a:solidFill>
                  <a:srgbClr val="FFFF00"/>
                </a:solidFill>
                <a:latin typeface="Arial Narrow" pitchFamily="34" charset="0"/>
              </a:rPr>
              <a:t>Unbelieving scholars routinely agree that the disciples believed they had seen Jesus. Summing up an overview of more than 1,400 academic sources </a:t>
            </a:r>
            <a:r>
              <a:rPr lang="en-US" sz="3600" b="1" i="1" dirty="0" err="1" smtClean="0">
                <a:solidFill>
                  <a:srgbClr val="FFFF00"/>
                </a:solidFill>
                <a:latin typeface="Arial Narrow" pitchFamily="34" charset="0"/>
              </a:rPr>
              <a:t>Habermas</a:t>
            </a:r>
            <a:r>
              <a:rPr lang="en-US" sz="3600" b="1" i="1" dirty="0" smtClean="0">
                <a:solidFill>
                  <a:srgbClr val="FFFF00"/>
                </a:solidFill>
                <a:latin typeface="Arial Narrow" pitchFamily="34" charset="0"/>
              </a:rPr>
              <a:t> reported that : </a:t>
            </a:r>
            <a:r>
              <a:rPr lang="en-US" sz="3600" dirty="0" smtClean="0">
                <a:solidFill>
                  <a:srgbClr val="FFFF00"/>
                </a:solidFill>
                <a:latin typeface="Arial Narrow" pitchFamily="34" charset="0"/>
              </a:rPr>
              <a:t/>
            </a:r>
            <a:br>
              <a:rPr lang="en-US" sz="3600" dirty="0" smtClean="0">
                <a:solidFill>
                  <a:srgbClr val="FFFF00"/>
                </a:solidFill>
                <a:latin typeface="Arial Narrow" pitchFamily="34" charset="0"/>
              </a:rPr>
            </a:br>
            <a:r>
              <a:rPr lang="en-US" sz="3600" dirty="0" smtClean="0">
                <a:solidFill>
                  <a:srgbClr val="FFFF00"/>
                </a:solidFill>
                <a:latin typeface="Arial Narrow" pitchFamily="34" charset="0"/>
              </a:rPr>
              <a:t/>
            </a:r>
            <a:br>
              <a:rPr lang="en-US" sz="3600" dirty="0" smtClean="0">
                <a:solidFill>
                  <a:srgbClr val="FFFF00"/>
                </a:solidFill>
                <a:latin typeface="Arial Narrow" pitchFamily="34" charset="0"/>
              </a:rPr>
            </a:br>
            <a:r>
              <a:rPr lang="en-US" sz="3600" dirty="0" smtClean="0">
                <a:solidFill>
                  <a:schemeClr val="bg1"/>
                </a:solidFill>
                <a:latin typeface="Arial Narrow" pitchFamily="34" charset="0"/>
              </a:rPr>
              <a:t>“perhaps no fact is more widely recognized than that early Christian believers had real experiences that they thought were appearances of the risen Jesus. A critic may claim that what they saw were hallucinations or visions, but he does not deny that they actually experienced something” </a:t>
            </a:r>
            <a:r>
              <a:rPr lang="en-US" sz="3600" dirty="0" smtClean="0">
                <a:solidFill>
                  <a:srgbClr val="FFFF00"/>
                </a:solidFill>
                <a:latin typeface="Arial Narrow" pitchFamily="34" charset="0"/>
              </a:rPr>
              <a:t>(p.60).</a:t>
            </a:r>
            <a:r>
              <a:rPr lang="en-US" sz="3600" dirty="0" smtClean="0">
                <a:solidFill>
                  <a:schemeClr val="bg1"/>
                </a:solidFill>
                <a:latin typeface="Arial Narrow" pitchFamily="34" charset="0"/>
              </a:rPr>
              <a:t/>
            </a:r>
            <a:br>
              <a:rPr lang="en-US" sz="3600" dirty="0" smtClean="0">
                <a:solidFill>
                  <a:schemeClr val="bg1"/>
                </a:solidFill>
                <a:latin typeface="Arial Narrow" pitchFamily="34" charset="0"/>
              </a:rPr>
            </a:b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686800" cy="4572000"/>
          </a:xfrm>
          <a:solidFill>
            <a:schemeClr val="tx1"/>
          </a:solidFill>
        </p:spPr>
        <p:txBody>
          <a:bodyPr>
            <a:normAutofit fontScale="92500" lnSpcReduction="10000"/>
          </a:bodyPr>
          <a:lstStyle/>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endParaRPr lang="en-US" dirty="0" smtClean="0">
              <a:solidFill>
                <a:schemeClr val="bg1"/>
              </a:solidFill>
              <a:latin typeface="Arial Narrow" pitchFamily="34" charset="0"/>
            </a:endParaRPr>
          </a:p>
          <a:p>
            <a:pPr>
              <a:buNone/>
            </a:pPr>
            <a:r>
              <a:rPr lang="en-US" sz="3000" b="1" dirty="0" smtClean="0">
                <a:solidFill>
                  <a:srgbClr val="FFFF00"/>
                </a:solidFill>
                <a:latin typeface="Arial Narrow" pitchFamily="34" charset="0"/>
              </a:rPr>
              <a:t>"I accept the resurrection of Jesus not as an invention of the community of disciples, but as an historical event.”</a:t>
            </a:r>
          </a:p>
        </p:txBody>
      </p:sp>
      <p:pic>
        <p:nvPicPr>
          <p:cNvPr id="1027" name="Picture 3"/>
          <p:cNvPicPr>
            <a:picLocks noChangeAspect="1" noChangeArrowheads="1"/>
          </p:cNvPicPr>
          <p:nvPr/>
        </p:nvPicPr>
        <p:blipFill>
          <a:blip r:embed="rId2" cstate="print"/>
          <a:srcRect/>
          <a:stretch>
            <a:fillRect/>
          </a:stretch>
        </p:blipFill>
        <p:spPr bwMode="auto">
          <a:xfrm>
            <a:off x="762000" y="0"/>
            <a:ext cx="8153400" cy="229263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41873" y="2493861"/>
            <a:ext cx="5987527" cy="3221139"/>
          </a:xfrm>
          <a:prstGeom prst="rect">
            <a:avLst/>
          </a:prstGeom>
          <a:noFill/>
          <a:ln w="9525">
            <a:solidFill>
              <a:schemeClr val="tx1"/>
            </a:solidFill>
            <a:miter lim="800000"/>
            <a:headEnd/>
            <a:tailEnd/>
          </a:ln>
          <a:effectLst/>
        </p:spPr>
      </p:pic>
      <p:sp>
        <p:nvSpPr>
          <p:cNvPr id="7" name="Rectangle 6"/>
          <p:cNvSpPr/>
          <p:nvPr/>
        </p:nvSpPr>
        <p:spPr>
          <a:xfrm rot="16200000">
            <a:off x="-3200400" y="3200400"/>
            <a:ext cx="68580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Narrow" pitchFamily="34" charset="0"/>
                <a:hlinkClick r:id="rId4"/>
              </a:rPr>
              <a:t>books.google.com/books/about/</a:t>
            </a:r>
            <a:r>
              <a:rPr lang="en-US" sz="1600" dirty="0" err="1" smtClean="0">
                <a:solidFill>
                  <a:schemeClr val="tx1"/>
                </a:solidFill>
                <a:latin typeface="Arial Narrow" pitchFamily="34" charset="0"/>
                <a:hlinkClick r:id="rId4"/>
              </a:rPr>
              <a:t>The_Resurrection_of_Jesus.html?id</a:t>
            </a:r>
            <a:r>
              <a:rPr lang="en-US" sz="1600" dirty="0" smtClean="0">
                <a:solidFill>
                  <a:schemeClr val="tx1"/>
                </a:solidFill>
                <a:latin typeface="Arial Narrow" pitchFamily="34" charset="0"/>
                <a:hlinkClick r:id="rId4"/>
              </a:rPr>
              <a:t>=1ENrPwAACAAJ</a:t>
            </a:r>
            <a:endParaRPr lang="en-US" sz="1600" dirty="0">
              <a:solidFill>
                <a:schemeClr val="tx1"/>
              </a:solidFill>
              <a:latin typeface="Arial Narrow" pitchFamily="34" charset="0"/>
            </a:endParaRPr>
          </a:p>
        </p:txBody>
      </p:sp>
      <p:pic>
        <p:nvPicPr>
          <p:cNvPr id="1030" name="Picture 6" descr="Pinchas Lapide"/>
          <p:cNvPicPr>
            <a:picLocks noChangeAspect="1" noChangeArrowheads="1"/>
          </p:cNvPicPr>
          <p:nvPr/>
        </p:nvPicPr>
        <p:blipFill>
          <a:blip r:embed="rId5" cstate="print"/>
          <a:srcRect/>
          <a:stretch>
            <a:fillRect/>
          </a:stretch>
        </p:blipFill>
        <p:spPr bwMode="auto">
          <a:xfrm>
            <a:off x="6705600" y="2514599"/>
            <a:ext cx="2286000" cy="3204673"/>
          </a:xfrm>
          <a:prstGeom prst="rect">
            <a:avLst/>
          </a:prstGeom>
          <a:noFill/>
          <a:ln w="6350">
            <a:solidFill>
              <a:srgbClr val="FFFFFF"/>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6858000"/>
          </a:xfrm>
          <a:solidFill>
            <a:schemeClr val="tx1"/>
          </a:solidFill>
        </p:spPr>
        <p:txBody>
          <a:bodyPr/>
          <a:lstStyle/>
          <a:p>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3200" i="1" dirty="0" smtClean="0">
                <a:solidFill>
                  <a:schemeClr val="bg1"/>
                </a:solidFill>
                <a:latin typeface="Calibri" panose="020F0502020204030204" pitchFamily="34" charset="0"/>
                <a:cs typeface="Narkisim" pitchFamily="34" charset="-79"/>
              </a:rPr>
              <a:t>When Paul arrived in a city…</a:t>
            </a:r>
            <a:br>
              <a:rPr lang="en-US" sz="3200" i="1" dirty="0" smtClean="0">
                <a:solidFill>
                  <a:schemeClr val="bg1"/>
                </a:solidFill>
                <a:latin typeface="Calibri" panose="020F0502020204030204" pitchFamily="34" charset="0"/>
                <a:cs typeface="Narkisim" pitchFamily="34" charset="-79"/>
              </a:rPr>
            </a:br>
            <a:r>
              <a:rPr lang="en-US" sz="3200" i="1" dirty="0" smtClean="0">
                <a:solidFill>
                  <a:schemeClr val="bg1"/>
                </a:solidFill>
                <a:latin typeface="Calibri" panose="020F0502020204030204" pitchFamily="34" charset="0"/>
                <a:cs typeface="Narkisim" pitchFamily="34" charset="-79"/>
              </a:rPr>
              <a:t/>
            </a:r>
            <a:br>
              <a:rPr lang="en-US" sz="3200" i="1" dirty="0" smtClean="0">
                <a:solidFill>
                  <a:schemeClr val="bg1"/>
                </a:solidFill>
                <a:latin typeface="Calibri" panose="020F0502020204030204" pitchFamily="34" charset="0"/>
                <a:cs typeface="Narkisim" pitchFamily="34" charset="-79"/>
              </a:rPr>
            </a:br>
            <a:r>
              <a:rPr lang="en-US" sz="3200" i="1" dirty="0" smtClean="0">
                <a:solidFill>
                  <a:schemeClr val="bg1"/>
                </a:solidFill>
                <a:latin typeface="Calibri" panose="020F0502020204030204" pitchFamily="34" charset="0"/>
                <a:cs typeface="Narkisim" pitchFamily="34" charset="-79"/>
              </a:rPr>
              <a:t>what percentage of the population</a:t>
            </a:r>
            <a:br>
              <a:rPr lang="en-US" sz="3200" i="1" dirty="0" smtClean="0">
                <a:solidFill>
                  <a:schemeClr val="bg1"/>
                </a:solidFill>
                <a:latin typeface="Calibri" panose="020F0502020204030204" pitchFamily="34" charset="0"/>
                <a:cs typeface="Narkisim" pitchFamily="34" charset="-79"/>
              </a:rPr>
            </a:br>
            <a:r>
              <a:rPr lang="en-US" sz="3200" i="1" dirty="0" smtClean="0">
                <a:solidFill>
                  <a:schemeClr val="bg1"/>
                </a:solidFill>
                <a:latin typeface="Calibri" panose="020F0502020204030204" pitchFamily="34" charset="0"/>
                <a:cs typeface="Narkisim" pitchFamily="34" charset="-79"/>
              </a:rPr>
              <a:t>(on average)</a:t>
            </a:r>
            <a:br>
              <a:rPr lang="en-US" sz="3200" i="1" dirty="0" smtClean="0">
                <a:solidFill>
                  <a:schemeClr val="bg1"/>
                </a:solidFill>
                <a:latin typeface="Calibri" panose="020F0502020204030204" pitchFamily="34" charset="0"/>
                <a:cs typeface="Narkisim" pitchFamily="34" charset="-79"/>
              </a:rPr>
            </a:br>
            <a:r>
              <a:rPr lang="en-US" sz="3200" i="1" dirty="0" smtClean="0">
                <a:solidFill>
                  <a:schemeClr val="bg1"/>
                </a:solidFill>
                <a:latin typeface="Calibri" panose="020F0502020204030204" pitchFamily="34" charset="0"/>
                <a:cs typeface="Narkisim" pitchFamily="34" charset="-79"/>
              </a:rPr>
              <a:t>were unbelievers?</a:t>
            </a:r>
            <a:r>
              <a:rPr lang="en-US" sz="3200" i="1" dirty="0">
                <a:solidFill>
                  <a:schemeClr val="bg1"/>
                </a:solidFill>
                <a:latin typeface="Calibri" panose="020F0502020204030204" pitchFamily="34" charset="0"/>
                <a:cs typeface="Narkisim" pitchFamily="34" charset="-79"/>
              </a:rPr>
              <a:t/>
            </a:r>
            <a:br>
              <a:rPr lang="en-US" sz="32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r>
              <a:rPr lang="en-US" sz="2800" i="1" dirty="0" smtClean="0">
                <a:solidFill>
                  <a:schemeClr val="bg1"/>
                </a:solidFill>
                <a:latin typeface="Calibri" panose="020F0502020204030204" pitchFamily="34" charset="0"/>
                <a:cs typeface="Narkisim" pitchFamily="34" charset="-79"/>
              </a:rPr>
              <a:t/>
            </a:r>
            <a:br>
              <a:rPr lang="en-US" sz="2800" i="1" dirty="0" smtClean="0">
                <a:solidFill>
                  <a:schemeClr val="bg1"/>
                </a:solidFill>
                <a:latin typeface="Calibri" panose="020F0502020204030204" pitchFamily="34" charset="0"/>
                <a:cs typeface="Narkisim" pitchFamily="34" charset="-79"/>
              </a:rPr>
            </a:br>
            <a:r>
              <a:rPr lang="en-US" sz="2800" i="1" dirty="0">
                <a:solidFill>
                  <a:schemeClr val="bg1"/>
                </a:solidFill>
                <a:latin typeface="Calibri" panose="020F0502020204030204" pitchFamily="34" charset="0"/>
                <a:cs typeface="Narkisim" pitchFamily="34" charset="-79"/>
              </a:rPr>
              <a:t/>
            </a:r>
            <a:br>
              <a:rPr lang="en-US" sz="2800" i="1" dirty="0">
                <a:solidFill>
                  <a:schemeClr val="bg1"/>
                </a:solidFill>
                <a:latin typeface="Calibri" panose="020F0502020204030204" pitchFamily="34" charset="0"/>
                <a:cs typeface="Narkisim" pitchFamily="34" charset="-79"/>
              </a:rPr>
            </a:br>
            <a:endParaRPr lang="en-US" sz="2800" i="1" dirty="0">
              <a:solidFill>
                <a:srgbClr val="FFFF00"/>
              </a:solidFill>
              <a:latin typeface="Calibri" panose="020F0502020204030204" pitchFamily="34" charset="0"/>
              <a:cs typeface="Narkisim" pitchFamily="34" charset="-79"/>
            </a:endParaRPr>
          </a:p>
        </p:txBody>
      </p:sp>
      <p:sp>
        <p:nvSpPr>
          <p:cNvPr id="3" name="Oval 2"/>
          <p:cNvSpPr/>
          <p:nvPr/>
        </p:nvSpPr>
        <p:spPr>
          <a:xfrm>
            <a:off x="3733800" y="1069756"/>
            <a:ext cx="1905000" cy="16192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rtlCol="0" anchor="ctr"/>
          <a:lstStyle/>
          <a:p>
            <a:pPr algn="ctr"/>
            <a:r>
              <a:rPr lang="en-US" sz="4000" b="1" kern="0" dirty="0" smtClean="0">
                <a:solidFill>
                  <a:prstClr val="white"/>
                </a:solidFill>
                <a:latin typeface="Calibri" panose="020F0502020204030204" pitchFamily="34" charset="0"/>
                <a:ea typeface="Gungsuh" panose="02030600000101010101" pitchFamily="18" charset="-127"/>
                <a:cs typeface="Arial" panose="020B0604020202020204" pitchFamily="34" charset="0"/>
              </a:rPr>
              <a:t>1</a:t>
            </a:r>
            <a:r>
              <a:rPr lang="en-US" sz="4000" b="1" kern="0" baseline="30000" dirty="0" smtClean="0">
                <a:solidFill>
                  <a:prstClr val="white"/>
                </a:solidFill>
                <a:latin typeface="Calibri" panose="020F0502020204030204" pitchFamily="34" charset="0"/>
                <a:ea typeface="Gungsuh" panose="02030600000101010101" pitchFamily="18" charset="-127"/>
                <a:cs typeface="Arial" panose="020B0604020202020204" pitchFamily="34" charset="0"/>
              </a:rPr>
              <a:t>st</a:t>
            </a:r>
            <a:endParaRPr lang="en-US" sz="4000" b="1" kern="0" dirty="0" smtClean="0">
              <a:solidFill>
                <a:prstClr val="white"/>
              </a:solidFill>
              <a:latin typeface="Calibri" panose="020F0502020204030204" pitchFamily="34" charset="0"/>
              <a:ea typeface="Gungsuh" panose="02030600000101010101" pitchFamily="18" charset="-127"/>
              <a:cs typeface="Arial" panose="020B0604020202020204" pitchFamily="34" charset="0"/>
            </a:endParaRPr>
          </a:p>
          <a:p>
            <a:pPr algn="ctr"/>
            <a:r>
              <a:rPr lang="en-US" sz="4000" b="1" kern="0" dirty="0" smtClean="0">
                <a:solidFill>
                  <a:prstClr val="white"/>
                </a:solidFill>
                <a:latin typeface="Calibri" panose="020F0502020204030204" pitchFamily="34" charset="0"/>
                <a:ea typeface="Gungsuh" panose="02030600000101010101" pitchFamily="18" charset="-127"/>
                <a:cs typeface="Arial" panose="020B0604020202020204" pitchFamily="34" charset="0"/>
              </a:rPr>
              <a:t>M. J.</a:t>
            </a:r>
          </a:p>
        </p:txBody>
      </p:sp>
    </p:spTree>
    <p:extLst>
      <p:ext uri="{BB962C8B-B14F-4D97-AF65-F5344CB8AC3E}">
        <p14:creationId xmlns:p14="http://schemas.microsoft.com/office/powerpoint/2010/main" val="3294498934"/>
      </p:ext>
    </p:extLst>
  </p:cSld>
  <p:clrMapOvr>
    <a:masterClrMapping/>
  </p:clrMapOvr>
  <p:transition spd="slow">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a:solidFill>
            <a:srgbClr val="92D050"/>
          </a:solidFill>
        </p:spPr>
        <p:style>
          <a:lnRef idx="0">
            <a:schemeClr val="accent3"/>
          </a:lnRef>
          <a:fillRef idx="3">
            <a:schemeClr val="accent3"/>
          </a:fillRef>
          <a:effectRef idx="3">
            <a:schemeClr val="accent3"/>
          </a:effectRef>
          <a:fontRef idx="minor">
            <a:schemeClr val="lt1"/>
          </a:fontRef>
        </p:style>
        <p:txBody>
          <a:bodyPr>
            <a:noAutofit/>
          </a:bodyPr>
          <a:lstStyle/>
          <a:p>
            <a:r>
              <a:rPr lang="en-US" sz="3600" b="1" dirty="0" smtClean="0">
                <a:solidFill>
                  <a:schemeClr val="tx1"/>
                </a:solidFill>
              </a:rPr>
              <a:t>Acts:  3,000  &gt; 5,000 &gt; multiplied</a:t>
            </a:r>
          </a:p>
          <a:p>
            <a:r>
              <a:rPr lang="en-US" sz="3600" b="1" dirty="0" smtClean="0">
                <a:solidFill>
                  <a:schemeClr val="tx1"/>
                </a:solidFill>
              </a:rPr>
              <a:t>enemies :  		        </a:t>
            </a:r>
          </a:p>
          <a:p>
            <a:pPr>
              <a:buNone/>
            </a:pPr>
            <a:r>
              <a:rPr lang="en-US" sz="3600" b="1" dirty="0" smtClean="0">
                <a:solidFill>
                  <a:schemeClr val="tx1"/>
                </a:solidFill>
              </a:rPr>
              <a:t>   </a:t>
            </a:r>
            <a:r>
              <a:rPr lang="en-US" b="1" u="sng" dirty="0" smtClean="0">
                <a:solidFill>
                  <a:schemeClr val="tx1"/>
                </a:solidFill>
              </a:rPr>
              <a:t>“these that have turned the world upside down” </a:t>
            </a:r>
            <a:r>
              <a:rPr lang="en-US" b="1" dirty="0" smtClean="0">
                <a:solidFill>
                  <a:schemeClr val="tx1"/>
                </a:solidFill>
              </a:rPr>
              <a:t>(Acts 17:6) ca. 50 AD  			           “</a:t>
            </a:r>
            <a:r>
              <a:rPr lang="en-US" b="1" u="sng" dirty="0" smtClean="0">
                <a:solidFill>
                  <a:schemeClr val="tx1"/>
                </a:solidFill>
              </a:rPr>
              <a:t>everywhere it is spoken against</a:t>
            </a:r>
            <a:r>
              <a:rPr lang="en-US" b="1" dirty="0" smtClean="0">
                <a:solidFill>
                  <a:schemeClr val="tx1"/>
                </a:solidFill>
              </a:rPr>
              <a:t>”  (Ac.28:22). </a:t>
            </a:r>
          </a:p>
          <a:p>
            <a:r>
              <a:rPr lang="en-US" sz="3600" b="1" dirty="0" smtClean="0">
                <a:solidFill>
                  <a:schemeClr val="tx1"/>
                </a:solidFill>
              </a:rPr>
              <a:t>who did Nero choose for a scapegoat?</a:t>
            </a:r>
            <a:endParaRPr lang="en-US" sz="2000" b="1" dirty="0" smtClean="0">
              <a:solidFill>
                <a:schemeClr val="tx1"/>
              </a:solidFill>
            </a:endParaRPr>
          </a:p>
          <a:p>
            <a:r>
              <a:rPr lang="en-US" b="1" dirty="0" smtClean="0">
                <a:solidFill>
                  <a:schemeClr val="tx1"/>
                </a:solidFill>
                <a:latin typeface="Arial Black" pitchFamily="34" charset="0"/>
              </a:rPr>
              <a:t>The phenomenal faith that started in Jerusalem and would out last both Jerusalem and Rome was founded on the disciples’ testimony of Jesus Christ risen from the dead. </a:t>
            </a:r>
            <a:endParaRPr lang="en-US" b="1" dirty="0">
              <a:solidFill>
                <a:schemeClr val="tx1"/>
              </a:solidFill>
              <a:latin typeface="Arial Black" pitchFamily="34" charset="0"/>
            </a:endParaRPr>
          </a:p>
        </p:txBody>
      </p:sp>
      <p:sp>
        <p:nvSpPr>
          <p:cNvPr id="4" name="Rectangle 3"/>
          <p:cNvSpPr/>
          <p:nvPr/>
        </p:nvSpPr>
        <p:spPr>
          <a:xfrm>
            <a:off x="0" y="0"/>
            <a:ext cx="9144000"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Black" pitchFamily="34" charset="0"/>
              </a:rPr>
              <a:t>an explosive faith</a:t>
            </a:r>
            <a:endParaRPr lang="en-US" sz="3200"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noAutofit/>
          </a:bodyPr>
          <a:lstStyle/>
          <a:p>
            <a:pPr>
              <a:buNone/>
            </a:pPr>
            <a:r>
              <a:rPr lang="en-US" sz="2800" b="1" dirty="0" smtClean="0"/>
              <a:t>	</a:t>
            </a:r>
            <a:endParaRPr lang="en-US" sz="2800" b="1" dirty="0" smtClean="0">
              <a:solidFill>
                <a:schemeClr val="bg1"/>
              </a:solidFill>
              <a:latin typeface="Arial Narrow" pitchFamily="34" charset="0"/>
            </a:endParaRPr>
          </a:p>
          <a:p>
            <a:endParaRPr lang="en-US" sz="2800" b="1" dirty="0" smtClean="0">
              <a:solidFill>
                <a:schemeClr val="bg1"/>
              </a:solidFill>
              <a:latin typeface="Arial Narrow" pitchFamily="34" charset="0"/>
            </a:endParaRPr>
          </a:p>
          <a:p>
            <a:pPr>
              <a:buNone/>
            </a:pPr>
            <a:endParaRPr lang="en-US" sz="2800" b="1" dirty="0" smtClean="0">
              <a:solidFill>
                <a:schemeClr val="bg1"/>
              </a:solidFill>
              <a:latin typeface="Arial Narrow" pitchFamily="34" charset="0"/>
            </a:endParaRPr>
          </a:p>
        </p:txBody>
      </p:sp>
      <p:sp>
        <p:nvSpPr>
          <p:cNvPr id="9" name="Rounded Rectangle 8"/>
          <p:cNvSpPr/>
          <p:nvPr/>
        </p:nvSpPr>
        <p:spPr>
          <a:xfrm>
            <a:off x="0" y="1371600"/>
            <a:ext cx="9144000" cy="5410200"/>
          </a:xfrm>
          <a:prstGeom prst="roundRect">
            <a:avLst>
              <a:gd name="adj" fmla="val 5084"/>
            </a:avLst>
          </a:prstGeom>
          <a:ln/>
        </p:spPr>
        <p:style>
          <a:lnRef idx="0">
            <a:schemeClr val="dk1"/>
          </a:lnRef>
          <a:fillRef idx="3">
            <a:schemeClr val="dk1"/>
          </a:fillRef>
          <a:effectRef idx="3">
            <a:schemeClr val="dk1"/>
          </a:effectRef>
          <a:fontRef idx="minor">
            <a:schemeClr val="lt1"/>
          </a:fontRef>
        </p:style>
        <p:txBody>
          <a:bodyPr rtlCol="0" anchor="ctr"/>
          <a:lstStyle/>
          <a:p>
            <a:endParaRPr lang="en-US" sz="2700" b="1" dirty="0" smtClean="0">
              <a:solidFill>
                <a:srgbClr val="FFFF00"/>
              </a:solidFill>
            </a:endParaRPr>
          </a:p>
          <a:p>
            <a:r>
              <a:rPr lang="en-US" sz="3200" b="1" dirty="0" smtClean="0">
                <a:solidFill>
                  <a:srgbClr val="FFFF00"/>
                </a:solidFill>
              </a:rPr>
              <a:t>the poor  &amp;  the slaves </a:t>
            </a:r>
          </a:p>
          <a:p>
            <a:r>
              <a:rPr lang="en-US" sz="3200" b="1" dirty="0" smtClean="0">
                <a:solidFill>
                  <a:schemeClr val="bg1"/>
                </a:solidFill>
              </a:rPr>
              <a:t>(1Cor.1:26; Col.3:22) </a:t>
            </a:r>
            <a:endParaRPr lang="en-US" sz="1600" b="1" dirty="0" smtClean="0">
              <a:solidFill>
                <a:schemeClr val="bg1"/>
              </a:solidFill>
            </a:endParaRPr>
          </a:p>
          <a:p>
            <a:endParaRPr lang="en-US" sz="1600" b="1" dirty="0" smtClean="0">
              <a:solidFill>
                <a:schemeClr val="bg1"/>
              </a:solidFill>
            </a:endParaRPr>
          </a:p>
          <a:p>
            <a:r>
              <a:rPr lang="en-US" sz="3200" b="1" dirty="0" err="1" smtClean="0">
                <a:solidFill>
                  <a:srgbClr val="FFFF00"/>
                </a:solidFill>
              </a:rPr>
              <a:t>Manean</a:t>
            </a:r>
            <a:r>
              <a:rPr lang="en-US" sz="3200" b="1" dirty="0" smtClean="0">
                <a:solidFill>
                  <a:srgbClr val="FFFF00"/>
                </a:solidFill>
              </a:rPr>
              <a:t>, brought up with Herod</a:t>
            </a:r>
          </a:p>
          <a:p>
            <a:r>
              <a:rPr lang="en-US" sz="3200" b="1" dirty="0" smtClean="0">
                <a:solidFill>
                  <a:schemeClr val="bg1"/>
                </a:solidFill>
              </a:rPr>
              <a:t>(Ac.13:1)</a:t>
            </a:r>
          </a:p>
          <a:p>
            <a:r>
              <a:rPr lang="en-US" sz="1600" b="1" dirty="0" smtClean="0">
                <a:solidFill>
                  <a:schemeClr val="bg1"/>
                </a:solidFill>
              </a:rPr>
              <a:t> </a:t>
            </a:r>
          </a:p>
          <a:p>
            <a:r>
              <a:rPr lang="en-US" sz="3200" b="1" dirty="0" err="1" smtClean="0">
                <a:solidFill>
                  <a:srgbClr val="FFFF00"/>
                </a:solidFill>
              </a:rPr>
              <a:t>Joannna</a:t>
            </a:r>
            <a:r>
              <a:rPr lang="en-US" sz="3200" b="1" dirty="0" smtClean="0">
                <a:solidFill>
                  <a:srgbClr val="FFFF00"/>
                </a:solidFill>
              </a:rPr>
              <a:t>, the wife of Herod’s steward </a:t>
            </a:r>
          </a:p>
          <a:p>
            <a:r>
              <a:rPr lang="en-US" sz="3200" b="1" dirty="0" smtClean="0">
                <a:solidFill>
                  <a:schemeClr val="bg1"/>
                </a:solidFill>
              </a:rPr>
              <a:t>(and a witness at the tomb; Luke 24:10 &amp; 8:3)</a:t>
            </a:r>
          </a:p>
          <a:p>
            <a:endParaRPr lang="en-US" sz="1600" b="1" dirty="0" smtClean="0">
              <a:solidFill>
                <a:schemeClr val="bg1"/>
              </a:solidFill>
            </a:endParaRPr>
          </a:p>
          <a:p>
            <a:r>
              <a:rPr lang="en-US" sz="3200" b="1" dirty="0" smtClean="0">
                <a:solidFill>
                  <a:srgbClr val="FFFF00"/>
                </a:solidFill>
              </a:rPr>
              <a:t>Erastus, official of the capital of Achaia</a:t>
            </a:r>
          </a:p>
          <a:p>
            <a:r>
              <a:rPr lang="en-US" sz="3200" b="1" dirty="0" smtClean="0">
                <a:solidFill>
                  <a:schemeClr val="bg1"/>
                </a:solidFill>
              </a:rPr>
              <a:t>(Rom. 16:23) </a:t>
            </a:r>
          </a:p>
          <a:p>
            <a:endParaRPr lang="en-US" sz="1600" b="1" dirty="0" smtClean="0">
              <a:solidFill>
                <a:schemeClr val="bg1"/>
              </a:solidFill>
            </a:endParaRPr>
          </a:p>
          <a:p>
            <a:r>
              <a:rPr lang="en-US" sz="3200" b="1" dirty="0" smtClean="0">
                <a:solidFill>
                  <a:srgbClr val="FFFF00"/>
                </a:solidFill>
              </a:rPr>
              <a:t>members of Caesar’s household</a:t>
            </a:r>
            <a:r>
              <a:rPr lang="en-US" sz="3200" b="1" dirty="0" smtClean="0">
                <a:solidFill>
                  <a:schemeClr val="bg1"/>
                </a:solidFill>
              </a:rPr>
              <a:t>   (Phil. 4:22)</a:t>
            </a:r>
          </a:p>
          <a:p>
            <a:endParaRPr lang="en-US" sz="3200" b="1" dirty="0" smtClean="0">
              <a:solidFill>
                <a:schemeClr val="bg1"/>
              </a:solidFill>
            </a:endParaRPr>
          </a:p>
        </p:txBody>
      </p:sp>
      <p:sp>
        <p:nvSpPr>
          <p:cNvPr id="16" name="Rounded Rectangle 15"/>
          <p:cNvSpPr/>
          <p:nvPr/>
        </p:nvSpPr>
        <p:spPr>
          <a:xfrm>
            <a:off x="0" y="76200"/>
            <a:ext cx="9144000" cy="1143000"/>
          </a:xfrm>
          <a:prstGeom prst="roundRect">
            <a:avLst>
              <a:gd name="adj" fmla="val 1051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400" b="1" dirty="0" smtClean="0">
                <a:solidFill>
                  <a:schemeClr val="tx1"/>
                </a:solidFill>
              </a:rPr>
              <a:t>faith in Jesus as Lord &amp; risen from the dead  </a:t>
            </a:r>
          </a:p>
          <a:p>
            <a:pPr algn="ctr"/>
            <a:r>
              <a:rPr lang="en-US" sz="3400" b="1" dirty="0" smtClean="0">
                <a:solidFill>
                  <a:schemeClr val="tx1"/>
                </a:solidFill>
              </a:rPr>
              <a:t>spread across national, cultural &amp; economic lines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600"/>
          </a:xfrm>
          <a:solidFill>
            <a:schemeClr val="tx1"/>
          </a:solidFill>
        </p:spPr>
        <p:txBody>
          <a:bodyPr>
            <a:normAutofit/>
          </a:bodyPr>
          <a:lstStyle/>
          <a:p>
            <a:r>
              <a:rPr lang="en-US" sz="3600" b="1" dirty="0" smtClean="0">
                <a:solidFill>
                  <a:srgbClr val="FFFF00"/>
                </a:solidFill>
              </a:rPr>
              <a:t>The Apology of Tertullian</a:t>
            </a:r>
            <a:br>
              <a:rPr lang="en-US" sz="3600" b="1" dirty="0" smtClean="0">
                <a:solidFill>
                  <a:srgbClr val="FFFF00"/>
                </a:solidFill>
              </a:rPr>
            </a:br>
            <a:r>
              <a:rPr lang="en-US" sz="2400" dirty="0" smtClean="0">
                <a:solidFill>
                  <a:srgbClr val="FFFF00"/>
                </a:solidFill>
              </a:rPr>
              <a:t>tr. and annotated by W. Reeve; </a:t>
            </a:r>
            <a:br>
              <a:rPr lang="en-US" sz="2400" dirty="0" smtClean="0">
                <a:solidFill>
                  <a:srgbClr val="FFFF00"/>
                </a:solidFill>
              </a:rPr>
            </a:br>
            <a:r>
              <a:rPr lang="en-US" sz="2400" dirty="0" smtClean="0">
                <a:solidFill>
                  <a:srgbClr val="FFFF00"/>
                </a:solidFill>
              </a:rPr>
              <a:t> pp. xvi. 270. [1889.] S</a:t>
            </a:r>
            <a:br>
              <a:rPr lang="en-US" sz="2400" dirty="0" smtClean="0">
                <a:solidFill>
                  <a:srgbClr val="FFFF00"/>
                </a:solidFill>
              </a:rPr>
            </a:br>
            <a:r>
              <a:rPr lang="en-US" sz="4000" b="1" dirty="0" smtClean="0">
                <a:solidFill>
                  <a:srgbClr val="FFFF00"/>
                </a:solidFill>
              </a:rPr>
              <a:t>197 AD.</a:t>
            </a:r>
            <a:endParaRPr lang="en-US" sz="4000" b="1" dirty="0">
              <a:solidFill>
                <a:srgbClr val="FFFF00"/>
              </a:solidFill>
            </a:endParaRPr>
          </a:p>
        </p:txBody>
      </p:sp>
      <p:sp>
        <p:nvSpPr>
          <p:cNvPr id="3" name="Content Placeholder 2"/>
          <p:cNvSpPr>
            <a:spLocks noGrp="1"/>
          </p:cNvSpPr>
          <p:nvPr>
            <p:ph idx="1"/>
          </p:nvPr>
        </p:nvSpPr>
        <p:spPr>
          <a:xfrm>
            <a:off x="0" y="2590800"/>
            <a:ext cx="9144000" cy="4267200"/>
          </a:xfrm>
          <a:solidFill>
            <a:schemeClr val="tx1">
              <a:lumMod val="85000"/>
              <a:lumOff val="15000"/>
            </a:schemeClr>
          </a:solidFill>
        </p:spPr>
        <p:txBody>
          <a:bodyPr>
            <a:normAutofit fontScale="32500" lnSpcReduction="20000"/>
          </a:bodyPr>
          <a:lstStyle/>
          <a:p>
            <a:pPr algn="ctr">
              <a:buNone/>
            </a:pPr>
            <a:endParaRPr lang="en-US" sz="5800" b="1" dirty="0" smtClean="0">
              <a:solidFill>
                <a:schemeClr val="bg1"/>
              </a:solidFill>
            </a:endParaRPr>
          </a:p>
          <a:p>
            <a:pPr algn="ctr">
              <a:buNone/>
            </a:pPr>
            <a:r>
              <a:rPr lang="en-US" sz="8600" b="1" dirty="0" smtClean="0">
                <a:solidFill>
                  <a:schemeClr val="bg1"/>
                </a:solidFill>
              </a:rPr>
              <a:t>“We are but of yesterday, </a:t>
            </a:r>
          </a:p>
          <a:p>
            <a:pPr algn="ctr">
              <a:buNone/>
            </a:pPr>
            <a:r>
              <a:rPr lang="en-US" sz="8600" b="1" dirty="0" smtClean="0">
                <a:solidFill>
                  <a:schemeClr val="bg1"/>
                </a:solidFill>
              </a:rPr>
              <a:t>and by to-day are grown up, and overspread your empire ;</a:t>
            </a:r>
          </a:p>
          <a:p>
            <a:pPr algn="ctr">
              <a:buNone/>
            </a:pPr>
            <a:r>
              <a:rPr lang="en-US" sz="8600" b="1" dirty="0" smtClean="0">
                <a:solidFill>
                  <a:schemeClr val="bg1"/>
                </a:solidFill>
              </a:rPr>
              <a:t>your cities, your islands, your forts, towns, assemblies, </a:t>
            </a:r>
          </a:p>
          <a:p>
            <a:pPr algn="ctr">
              <a:buNone/>
            </a:pPr>
            <a:r>
              <a:rPr lang="en-US" sz="8600" b="1" dirty="0" smtClean="0">
                <a:solidFill>
                  <a:schemeClr val="bg1"/>
                </a:solidFill>
              </a:rPr>
              <a:t>and your very camps, wards, companies, palace, senate,</a:t>
            </a:r>
          </a:p>
          <a:p>
            <a:pPr algn="ctr">
              <a:buNone/>
            </a:pPr>
            <a:r>
              <a:rPr lang="en-US" sz="8600" b="1" dirty="0" smtClean="0">
                <a:solidFill>
                  <a:schemeClr val="bg1"/>
                </a:solidFill>
              </a:rPr>
              <a:t>Forum…   Your temples indeed we leave to yourselves,</a:t>
            </a:r>
          </a:p>
          <a:p>
            <a:pPr algn="ctr">
              <a:buNone/>
            </a:pPr>
            <a:r>
              <a:rPr lang="en-US" sz="8600" b="1" dirty="0" smtClean="0">
                <a:solidFill>
                  <a:schemeClr val="bg1"/>
                </a:solidFill>
              </a:rPr>
              <a:t>and they are the only places</a:t>
            </a:r>
          </a:p>
          <a:p>
            <a:pPr algn="ctr">
              <a:buNone/>
            </a:pPr>
            <a:r>
              <a:rPr lang="en-US" sz="8600" b="1" dirty="0" smtClean="0">
                <a:solidFill>
                  <a:schemeClr val="bg1"/>
                </a:solidFill>
              </a:rPr>
              <a:t>you can name without Christians. ”</a:t>
            </a:r>
          </a:p>
          <a:p>
            <a:pPr algn="ctr">
              <a:buNone/>
            </a:pPr>
            <a:r>
              <a:rPr lang="en-US" sz="5100" dirty="0" smtClean="0">
                <a:solidFill>
                  <a:schemeClr val="bg1"/>
                </a:solidFill>
              </a:rPr>
              <a:t> </a:t>
            </a:r>
          </a:p>
          <a:p>
            <a:pPr algn="ctr">
              <a:buNone/>
            </a:pPr>
            <a:endParaRPr lang="en-US" sz="5100" dirty="0" smtClean="0">
              <a:solidFill>
                <a:schemeClr val="bg1"/>
              </a:solidFill>
            </a:endParaRPr>
          </a:p>
          <a:p>
            <a:pPr algn="ctr">
              <a:buNone/>
            </a:pPr>
            <a:r>
              <a:rPr lang="en-US" sz="5100" dirty="0" smtClean="0">
                <a:solidFill>
                  <a:schemeClr val="bg1"/>
                </a:solidFill>
              </a:rPr>
              <a:t>www.tertullian.org/articles/reeve_apology.htm</a:t>
            </a:r>
            <a:endParaRPr lang="en-US" sz="5100"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4000" b="1" dirty="0" smtClean="0">
                <a:solidFill>
                  <a:srgbClr val="FFFF00"/>
                </a:solidFill>
                <a:latin typeface="Arial" pitchFamily="34" charset="0"/>
                <a:cs typeface="Arial" pitchFamily="34" charset="0"/>
              </a:rPr>
              <a:t/>
            </a:r>
            <a:br>
              <a:rPr lang="en-US" sz="4000" b="1" dirty="0" smtClean="0">
                <a:solidFill>
                  <a:srgbClr val="FFFF00"/>
                </a:solidFill>
                <a:latin typeface="Arial" pitchFamily="34" charset="0"/>
                <a:cs typeface="Arial" pitchFamily="34" charset="0"/>
              </a:rPr>
            </a:br>
            <a:r>
              <a:rPr lang="en-US" sz="3600" b="1" dirty="0" smtClean="0">
                <a:solidFill>
                  <a:schemeClr val="bg1"/>
                </a:solidFill>
                <a:latin typeface="+mn-lt"/>
                <a:cs typeface="Arial" pitchFamily="34" charset="0"/>
              </a:rPr>
              <a:t>So they believed. What does that prove?</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Islamist terrorists believe,</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and are willing to die.</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Does that prove Mohammed a prophet?</a:t>
            </a:r>
            <a:br>
              <a:rPr lang="en-US" sz="3600" b="1" dirty="0" smtClean="0">
                <a:solidFill>
                  <a:schemeClr val="bg1"/>
                </a:solidFill>
                <a:latin typeface="+mn-lt"/>
                <a:cs typeface="Arial" pitchFamily="34" charset="0"/>
              </a:rPr>
            </a:br>
            <a:r>
              <a:rPr lang="en-US" sz="3600" b="1" dirty="0" smtClean="0">
                <a:solidFill>
                  <a:schemeClr val="bg1"/>
                </a:solidFill>
                <a:latin typeface="+mn-lt"/>
                <a:cs typeface="Arial" pitchFamily="34" charset="0"/>
              </a:rPr>
              <a:t>Does that prove their 72 virgins?</a:t>
            </a:r>
            <a:endParaRPr lang="en-US" sz="3600" i="1" dirty="0">
              <a:solidFill>
                <a:schemeClr val="bg1"/>
              </a:solidFill>
              <a:latin typeface="+mn-lt"/>
            </a:endParaRPr>
          </a:p>
        </p:txBody>
      </p:sp>
      <p:sp>
        <p:nvSpPr>
          <p:cNvPr id="3" name="Rectangle 2"/>
          <p:cNvSpPr/>
          <p:nvPr/>
        </p:nvSpPr>
        <p:spPr>
          <a:xfrm rot="20486387">
            <a:off x="714493" y="1352862"/>
            <a:ext cx="4336843" cy="102705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Gungsuh" pitchFamily="18" charset="-127"/>
                <a:ea typeface="Gungsuh" pitchFamily="18" charset="-127"/>
              </a:rPr>
              <a:t>objection</a:t>
            </a:r>
            <a:endParaRPr lang="en-US" sz="4400" b="1" dirty="0">
              <a:solidFill>
                <a:schemeClr val="bg1"/>
              </a:solidFill>
              <a:effectLst>
                <a:outerShdw blurRad="38100" dist="38100" dir="2700000" algn="tl">
                  <a:srgbClr val="000000">
                    <a:alpha val="43137"/>
                  </a:srgbClr>
                </a:outerShdw>
              </a:effectLst>
              <a:latin typeface="Gungsuh" pitchFamily="18" charset="-127"/>
              <a:ea typeface="Gungsuh" pitchFamily="18" charset="-127"/>
            </a:endParaRPr>
          </a:p>
        </p:txBody>
      </p:sp>
      <p:sp>
        <p:nvSpPr>
          <p:cNvPr id="4" name="Rounded Rectangle 3"/>
          <p:cNvSpPr/>
          <p:nvPr/>
        </p:nvSpPr>
        <p:spPr>
          <a:xfrm>
            <a:off x="6248400" y="0"/>
            <a:ext cx="2895600" cy="6858000"/>
          </a:xfrm>
          <a:prstGeom prst="roundRect">
            <a:avLst>
              <a:gd name="adj" fmla="val 8229"/>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b="1" dirty="0" smtClean="0">
                <a:solidFill>
                  <a:schemeClr val="tx1"/>
                </a:solidFill>
              </a:rPr>
              <a:t>In the case of</a:t>
            </a:r>
          </a:p>
          <a:p>
            <a:pPr algn="ctr"/>
            <a:r>
              <a:rPr lang="en-US" sz="3000" b="1" dirty="0" smtClean="0">
                <a:solidFill>
                  <a:schemeClr val="tx1"/>
                </a:solidFill>
              </a:rPr>
              <a:t>Apostolic </a:t>
            </a:r>
            <a:r>
              <a:rPr lang="en-US" sz="3000" b="1" u="sng" dirty="0" smtClean="0">
                <a:solidFill>
                  <a:schemeClr val="tx1"/>
                </a:solidFill>
              </a:rPr>
              <a:t>witnesses</a:t>
            </a:r>
            <a:r>
              <a:rPr lang="en-US" sz="3000" b="1" dirty="0" smtClean="0">
                <a:solidFill>
                  <a:schemeClr val="tx1"/>
                </a:solidFill>
              </a:rPr>
              <a:t>,</a:t>
            </a:r>
            <a:endParaRPr lang="en-US" sz="3000" b="1" u="sng" dirty="0" smtClean="0">
              <a:solidFill>
                <a:schemeClr val="tx1"/>
              </a:solidFill>
            </a:endParaRPr>
          </a:p>
          <a:p>
            <a:pPr algn="ctr"/>
            <a:r>
              <a:rPr lang="en-US" sz="3000" b="1" dirty="0" smtClean="0">
                <a:solidFill>
                  <a:schemeClr val="tx1"/>
                </a:solidFill>
              </a:rPr>
              <a:t>the case is very different.</a:t>
            </a:r>
          </a:p>
          <a:p>
            <a:pPr algn="ctr"/>
            <a:endParaRPr lang="en-US" sz="3000" b="1" dirty="0" smtClean="0">
              <a:solidFill>
                <a:schemeClr val="tx1"/>
              </a:solidFill>
            </a:endParaRPr>
          </a:p>
          <a:p>
            <a:pPr algn="ctr"/>
            <a:r>
              <a:rPr lang="en-US" sz="3000" b="1" dirty="0" smtClean="0">
                <a:solidFill>
                  <a:schemeClr val="tx1"/>
                </a:solidFill>
              </a:rPr>
              <a:t>They weren’t dying for what they heard. </a:t>
            </a:r>
          </a:p>
          <a:p>
            <a:pPr algn="ctr"/>
            <a:endParaRPr lang="en-US" sz="3000" b="1" dirty="0" smtClean="0">
              <a:solidFill>
                <a:schemeClr val="tx1"/>
              </a:solidFill>
            </a:endParaRPr>
          </a:p>
          <a:p>
            <a:pPr algn="ctr"/>
            <a:r>
              <a:rPr lang="en-US" sz="3000" b="1" dirty="0" smtClean="0">
                <a:solidFill>
                  <a:schemeClr val="tx1"/>
                </a:solidFill>
              </a:rPr>
              <a:t>They died for what they </a:t>
            </a:r>
            <a:r>
              <a:rPr lang="en-US" sz="3000" b="1" u="sng" dirty="0" smtClean="0">
                <a:solidFill>
                  <a:schemeClr val="tx1"/>
                </a:solidFill>
              </a:rPr>
              <a:t>witnessed</a:t>
            </a:r>
            <a:r>
              <a:rPr lang="en-US" sz="3000" b="1" dirty="0" smtClean="0">
                <a:solidFill>
                  <a:schemeClr val="tx1"/>
                </a:solidFill>
              </a:rPr>
              <a:t>.</a:t>
            </a:r>
            <a:endParaRPr lang="en-US" sz="3000" b="1" dirty="0">
              <a:solidFill>
                <a:schemeClr val="tx1"/>
              </a:solidFill>
            </a:endParaRPr>
          </a:p>
        </p:txBody>
      </p:sp>
      <p:sp>
        <p:nvSpPr>
          <p:cNvPr id="6" name="Rounded Rectangle 5"/>
          <p:cNvSpPr/>
          <p:nvPr/>
        </p:nvSpPr>
        <p:spPr>
          <a:xfrm>
            <a:off x="0" y="0"/>
            <a:ext cx="2819400" cy="6858000"/>
          </a:xfrm>
          <a:prstGeom prst="roundRect">
            <a:avLst>
              <a:gd name="adj" fmla="val 8229"/>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000" b="1" dirty="0" smtClean="0">
                <a:solidFill>
                  <a:schemeClr val="tx1"/>
                </a:solidFill>
              </a:rPr>
              <a:t>The jihadist that dies to get 72 virgins is</a:t>
            </a:r>
          </a:p>
          <a:p>
            <a:pPr algn="ctr"/>
            <a:r>
              <a:rPr lang="en-US" sz="3000" b="1" dirty="0" smtClean="0">
                <a:solidFill>
                  <a:schemeClr val="tx1"/>
                </a:solidFill>
              </a:rPr>
              <a:t> </a:t>
            </a:r>
            <a:r>
              <a:rPr lang="en-US" sz="3000" b="1" u="sng" dirty="0" smtClean="0">
                <a:solidFill>
                  <a:schemeClr val="tx1"/>
                </a:solidFill>
              </a:rPr>
              <a:t>not a witness</a:t>
            </a:r>
            <a:r>
              <a:rPr lang="en-US" sz="3000" b="1" dirty="0" smtClean="0">
                <a:solidFill>
                  <a:schemeClr val="tx1"/>
                </a:solidFill>
              </a:rPr>
              <a:t>. His martyrdom  does not demonstrate  the validity of</a:t>
            </a:r>
          </a:p>
          <a:p>
            <a:pPr algn="ctr"/>
            <a:r>
              <a:rPr lang="en-US" sz="3000" b="1" i="1" dirty="0" smtClean="0">
                <a:solidFill>
                  <a:schemeClr val="tx1"/>
                </a:solidFill>
              </a:rPr>
              <a:t>Jihad,</a:t>
            </a:r>
            <a:endParaRPr lang="en-US" sz="3000" b="1" dirty="0" smtClean="0">
              <a:solidFill>
                <a:schemeClr val="tx1"/>
              </a:solidFill>
            </a:endParaRPr>
          </a:p>
          <a:p>
            <a:pPr algn="ctr"/>
            <a:endParaRPr lang="en-US" sz="3000" b="1" dirty="0" smtClean="0">
              <a:solidFill>
                <a:schemeClr val="tx1"/>
              </a:solidFill>
            </a:endParaRPr>
          </a:p>
          <a:p>
            <a:pPr algn="ctr"/>
            <a:r>
              <a:rPr lang="en-US" sz="3000" b="1" dirty="0" smtClean="0">
                <a:solidFill>
                  <a:schemeClr val="tx1"/>
                </a:solidFill>
              </a:rPr>
              <a:t>but it does demonstrate his belief in what he has heard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7" name="Can 26"/>
          <p:cNvSpPr/>
          <p:nvPr/>
        </p:nvSpPr>
        <p:spPr>
          <a:xfrm>
            <a:off x="73152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THE IDENTITY OF JESUS OF NAZARETH</a:t>
            </a:r>
            <a:endParaRPr lang="en-US" sz="4000" dirty="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4800" b="1" dirty="0" smtClean="0">
                <a:solidFill>
                  <a:srgbClr val="FFFF00"/>
                </a:solidFill>
                <a:latin typeface="Nyala" pitchFamily="2" charset="0"/>
              </a:rPr>
              <a:t>[5.]  Paul was radically transformed after a reported encounter with Jesus.</a:t>
            </a:r>
            <a:r>
              <a:rPr lang="en-US" sz="4800" dirty="0" smtClean="0">
                <a:solidFill>
                  <a:schemeClr val="bg1"/>
                </a:solidFill>
                <a:latin typeface="Arial Narrow" pitchFamily="34" charset="0"/>
              </a:rPr>
              <a:t/>
            </a:r>
            <a:br>
              <a:rPr lang="en-US" sz="4800" dirty="0" smtClean="0">
                <a:solidFill>
                  <a:schemeClr val="bg1"/>
                </a:solidFill>
                <a:latin typeface="Arial Narrow" pitchFamily="34" charset="0"/>
              </a:rPr>
            </a:br>
            <a:r>
              <a:rPr lang="en-US" sz="2000" dirty="0" smtClean="0">
                <a:solidFill>
                  <a:schemeClr val="bg1"/>
                </a:solidFill>
                <a:latin typeface="Arial Narrow" pitchFamily="34" charset="0"/>
              </a:rPr>
              <a:t/>
            </a:r>
            <a:br>
              <a:rPr lang="en-US" sz="2000" dirty="0" smtClean="0">
                <a:solidFill>
                  <a:schemeClr val="bg1"/>
                </a:solidFill>
                <a:latin typeface="Arial Narrow" pitchFamily="34" charset="0"/>
              </a:rPr>
            </a:br>
            <a:r>
              <a:rPr lang="en-US" sz="3200" dirty="0" smtClean="0">
                <a:latin typeface="Arial Narrow" pitchFamily="34" charset="0"/>
              </a:rPr>
              <a:t>Paul’s testimony is powerful and must be either true or false. </a:t>
            </a:r>
            <a:br>
              <a:rPr lang="en-US" sz="3200" dirty="0" smtClean="0">
                <a:latin typeface="Arial Narrow" pitchFamily="34" charset="0"/>
              </a:rPr>
            </a:br>
            <a:r>
              <a:rPr lang="en-US" sz="3200" dirty="0" smtClean="0">
                <a:latin typeface="Arial Narrow" pitchFamily="34" charset="0"/>
              </a:rPr>
              <a:t>   If  </a:t>
            </a:r>
            <a:r>
              <a:rPr lang="en-US" sz="3200" b="1" dirty="0" smtClean="0">
                <a:latin typeface="Arial Narrow" pitchFamily="34" charset="0"/>
              </a:rPr>
              <a:t>false:</a:t>
            </a:r>
            <a:r>
              <a:rPr lang="en-US" sz="3200" dirty="0" smtClean="0">
                <a:latin typeface="Arial Narrow" pitchFamily="34" charset="0"/>
              </a:rPr>
              <a:t>  he was deceived or lying   </a:t>
            </a:r>
            <a:r>
              <a:rPr lang="en-US" sz="3200" i="1" dirty="0" smtClean="0">
                <a:latin typeface="Arial Narrow" pitchFamily="34" charset="0"/>
              </a:rPr>
              <a:t>(options 1 &amp; 2 below). </a:t>
            </a:r>
            <a:br>
              <a:rPr lang="en-US" sz="3200" i="1" dirty="0" smtClean="0">
                <a:latin typeface="Arial Narrow" pitchFamily="34" charset="0"/>
              </a:rPr>
            </a:br>
            <a:r>
              <a:rPr lang="en-US" sz="3200" dirty="0" smtClean="0">
                <a:latin typeface="Arial Narrow" pitchFamily="34" charset="0"/>
              </a:rPr>
              <a:t>   If  </a:t>
            </a:r>
            <a:r>
              <a:rPr lang="en-US" sz="3200" b="1" dirty="0" smtClean="0">
                <a:latin typeface="Arial Narrow" pitchFamily="34" charset="0"/>
              </a:rPr>
              <a:t>true :</a:t>
            </a:r>
            <a:r>
              <a:rPr lang="en-US" sz="3200" dirty="0" smtClean="0">
                <a:latin typeface="Arial Narrow" pitchFamily="34" charset="0"/>
              </a:rPr>
              <a:t>   then Jesus is the risen Christ   </a:t>
            </a:r>
            <a:r>
              <a:rPr lang="en-US" sz="3200" i="1" dirty="0" smtClean="0">
                <a:latin typeface="Arial Narrow" pitchFamily="34" charset="0"/>
              </a:rPr>
              <a:t>(option 3 below).</a:t>
            </a:r>
            <a:br>
              <a:rPr lang="en-US" sz="3200" i="1" dirty="0" smtClean="0">
                <a:latin typeface="Arial Narrow" pitchFamily="34" charset="0"/>
              </a:rPr>
            </a:br>
            <a:r>
              <a:rPr lang="en-US" sz="3200" i="1" dirty="0" smtClean="0">
                <a:latin typeface="Arial Narrow" pitchFamily="34" charset="0"/>
              </a:rPr>
              <a:t/>
            </a:r>
            <a:br>
              <a:rPr lang="en-US" sz="3200" i="1" dirty="0" smtClean="0">
                <a:latin typeface="Arial Narrow" pitchFamily="34" charset="0"/>
              </a:rPr>
            </a:br>
            <a:r>
              <a:rPr lang="en-US" sz="3200" b="1" i="1" dirty="0" smtClean="0">
                <a:latin typeface="Arial Narrow" pitchFamily="34" charset="0"/>
              </a:rPr>
              <a:t>(1.) </a:t>
            </a:r>
            <a:r>
              <a:rPr lang="en-US" sz="3200" i="1" dirty="0" smtClean="0">
                <a:latin typeface="Arial Narrow" pitchFamily="34" charset="0"/>
              </a:rPr>
              <a:t>Paul’s testimony is false, but he was deceived: 			(a.) by self   (b.) by someone else.</a:t>
            </a:r>
            <a:br>
              <a:rPr lang="en-US" sz="3200" i="1" dirty="0" smtClean="0">
                <a:latin typeface="Arial Narrow" pitchFamily="34" charset="0"/>
              </a:rPr>
            </a:br>
            <a:r>
              <a:rPr lang="en-US" sz="3200" dirty="0" smtClean="0">
                <a:latin typeface="Arial Narrow" pitchFamily="34" charset="0"/>
              </a:rPr>
              <a:t/>
            </a:r>
            <a:br>
              <a:rPr lang="en-US" sz="3200" dirty="0" smtClean="0">
                <a:latin typeface="Arial Narrow" pitchFamily="34" charset="0"/>
              </a:rPr>
            </a:br>
            <a:r>
              <a:rPr lang="en-US" sz="3200" b="1" i="1" dirty="0" smtClean="0">
                <a:latin typeface="Arial Narrow" pitchFamily="34" charset="0"/>
              </a:rPr>
              <a:t>(2.) </a:t>
            </a:r>
            <a:r>
              <a:rPr lang="en-US" sz="3200" i="1" dirty="0" smtClean="0">
                <a:latin typeface="Arial Narrow" pitchFamily="34" charset="0"/>
              </a:rPr>
              <a:t>Paul’s testimony is false, and he knew it. He made it up.</a:t>
            </a:r>
            <a:r>
              <a:rPr lang="en-US" sz="3200" dirty="0" smtClean="0">
                <a:latin typeface="Arial Narrow" pitchFamily="34" charset="0"/>
              </a:rPr>
              <a:t/>
            </a:r>
            <a:br>
              <a:rPr lang="en-US" sz="3200" dirty="0" smtClean="0">
                <a:latin typeface="Arial Narrow" pitchFamily="34" charset="0"/>
              </a:rPr>
            </a:br>
            <a:r>
              <a:rPr lang="en-US" sz="3200" dirty="0" smtClean="0">
                <a:latin typeface="Arial Narrow" pitchFamily="34" charset="0"/>
              </a:rPr>
              <a:t/>
            </a:r>
            <a:br>
              <a:rPr lang="en-US" sz="3200" dirty="0" smtClean="0">
                <a:latin typeface="Arial Narrow" pitchFamily="34" charset="0"/>
              </a:rPr>
            </a:br>
            <a:r>
              <a:rPr lang="en-US" sz="3200" b="1" i="1" dirty="0" smtClean="0">
                <a:latin typeface="Arial Narrow" pitchFamily="34" charset="0"/>
              </a:rPr>
              <a:t>(3.) </a:t>
            </a:r>
            <a:r>
              <a:rPr lang="en-US" sz="3200" i="1" dirty="0" smtClean="0">
                <a:latin typeface="Arial Narrow" pitchFamily="34" charset="0"/>
              </a:rPr>
              <a:t>Paul’s testimony is true. Jesus is the risen Christ.</a:t>
            </a:r>
            <a:endParaRPr lang="en-US" sz="3200" dirty="0"/>
          </a:p>
        </p:txBody>
      </p:sp>
      <p:sp>
        <p:nvSpPr>
          <p:cNvPr id="3" name="Rounded Rectangle 2"/>
          <p:cNvSpPr/>
          <p:nvPr/>
        </p:nvSpPr>
        <p:spPr>
          <a:xfrm>
            <a:off x="2362200" y="1676400"/>
            <a:ext cx="4876800" cy="4953000"/>
          </a:xfrm>
          <a:prstGeom prst="roundRect">
            <a:avLst>
              <a:gd name="adj" fmla="val 680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dirty="0" smtClean="0">
                <a:solidFill>
                  <a:schemeClr val="tx1"/>
                </a:solidFill>
                <a:latin typeface="Arial Black" pitchFamily="34" charset="0"/>
              </a:rPr>
              <a:t>Acts 9</a:t>
            </a:r>
          </a:p>
          <a:p>
            <a:pPr algn="ctr"/>
            <a:r>
              <a:rPr lang="en-US" sz="4000" dirty="0" smtClean="0">
                <a:solidFill>
                  <a:schemeClr val="tx1"/>
                </a:solidFill>
                <a:latin typeface="Arial Black" pitchFamily="34" charset="0"/>
              </a:rPr>
              <a:t>Acts 22</a:t>
            </a:r>
          </a:p>
          <a:p>
            <a:pPr algn="ctr"/>
            <a:r>
              <a:rPr lang="en-US" sz="4000" dirty="0" smtClean="0">
                <a:solidFill>
                  <a:schemeClr val="tx1"/>
                </a:solidFill>
                <a:latin typeface="Arial Black" pitchFamily="34" charset="0"/>
              </a:rPr>
              <a:t>Acts 26</a:t>
            </a:r>
          </a:p>
          <a:p>
            <a:pPr algn="ctr"/>
            <a:r>
              <a:rPr lang="en-US" sz="4000" dirty="0" smtClean="0">
                <a:solidFill>
                  <a:schemeClr val="tx1"/>
                </a:solidFill>
                <a:latin typeface="Arial Black" pitchFamily="34" charset="0"/>
              </a:rPr>
              <a:t>1Cor 15.9</a:t>
            </a:r>
          </a:p>
          <a:p>
            <a:pPr algn="ctr"/>
            <a:r>
              <a:rPr lang="en-US" sz="4000" dirty="0" smtClean="0">
                <a:solidFill>
                  <a:schemeClr val="tx1"/>
                </a:solidFill>
                <a:latin typeface="Arial Black" pitchFamily="34" charset="0"/>
              </a:rPr>
              <a:t>Gal.1.11-17</a:t>
            </a:r>
          </a:p>
          <a:p>
            <a:pPr algn="ctr"/>
            <a:r>
              <a:rPr lang="en-US" sz="4000" dirty="0" err="1" smtClean="0">
                <a:solidFill>
                  <a:schemeClr val="tx1"/>
                </a:solidFill>
                <a:latin typeface="Arial Black" pitchFamily="34" charset="0"/>
              </a:rPr>
              <a:t>Php</a:t>
            </a:r>
            <a:r>
              <a:rPr lang="en-US" sz="4000" dirty="0" smtClean="0">
                <a:solidFill>
                  <a:schemeClr val="tx1"/>
                </a:solidFill>
                <a:latin typeface="Arial Black" pitchFamily="34" charset="0"/>
              </a:rPr>
              <a:t>. 3.4-6</a:t>
            </a:r>
          </a:p>
          <a:p>
            <a:pPr algn="ctr"/>
            <a:r>
              <a:rPr lang="en-US" sz="4000" dirty="0" smtClean="0">
                <a:solidFill>
                  <a:schemeClr val="tx1"/>
                </a:solidFill>
                <a:latin typeface="Arial Black" pitchFamily="34" charset="0"/>
              </a:rPr>
              <a:t>1Tim.1.13-16</a:t>
            </a:r>
            <a:endParaRPr lang="en-US" sz="4000"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pPr algn="l"/>
            <a:r>
              <a:rPr lang="en-US" sz="4800" b="1" dirty="0" smtClean="0">
                <a:solidFill>
                  <a:srgbClr val="FFFF00"/>
                </a:solidFill>
                <a:latin typeface="Nyala" pitchFamily="2" charset="0"/>
              </a:rPr>
              <a:t>[5.]  Paul was radically transformed after a reported encounter with Jesus.</a:t>
            </a:r>
            <a:r>
              <a:rPr lang="en-US" sz="4800" dirty="0" smtClean="0">
                <a:solidFill>
                  <a:schemeClr val="bg1"/>
                </a:solidFill>
                <a:latin typeface="Arial Narrow" pitchFamily="34" charset="0"/>
              </a:rPr>
              <a:t/>
            </a:r>
            <a:br>
              <a:rPr lang="en-US" sz="4800" dirty="0" smtClean="0">
                <a:solidFill>
                  <a:schemeClr val="bg1"/>
                </a:solidFill>
                <a:latin typeface="Arial Narrow" pitchFamily="34" charset="0"/>
              </a:rPr>
            </a:br>
            <a:r>
              <a:rPr lang="en-US" sz="2000" dirty="0" smtClean="0">
                <a:solidFill>
                  <a:schemeClr val="bg1"/>
                </a:solidFill>
                <a:latin typeface="Arial Narrow" pitchFamily="34" charset="0"/>
              </a:rPr>
              <a:t/>
            </a:r>
            <a:br>
              <a:rPr lang="en-US" sz="2000" dirty="0" smtClean="0">
                <a:solidFill>
                  <a:schemeClr val="bg1"/>
                </a:solidFill>
                <a:latin typeface="Arial Narrow" pitchFamily="34" charset="0"/>
              </a:rPr>
            </a:br>
            <a:r>
              <a:rPr lang="en-US" sz="3200" dirty="0" smtClean="0">
                <a:latin typeface="Arial Narrow" pitchFamily="34" charset="0"/>
              </a:rPr>
              <a:t>Paul’s testimony is powerful and must be either true or false. </a:t>
            </a:r>
            <a:br>
              <a:rPr lang="en-US" sz="3200" dirty="0" smtClean="0">
                <a:latin typeface="Arial Narrow" pitchFamily="34" charset="0"/>
              </a:rPr>
            </a:br>
            <a:r>
              <a:rPr lang="en-US" sz="3200" dirty="0" smtClean="0">
                <a:latin typeface="Arial Narrow" pitchFamily="34" charset="0"/>
              </a:rPr>
              <a:t>   If  </a:t>
            </a:r>
            <a:r>
              <a:rPr lang="en-US" sz="3200" b="1" dirty="0" smtClean="0">
                <a:latin typeface="Arial Narrow" pitchFamily="34" charset="0"/>
              </a:rPr>
              <a:t>false:</a:t>
            </a:r>
            <a:r>
              <a:rPr lang="en-US" sz="3200" dirty="0" smtClean="0">
                <a:latin typeface="Arial Narrow" pitchFamily="34" charset="0"/>
              </a:rPr>
              <a:t>  he was deceived or lying   </a:t>
            </a:r>
            <a:r>
              <a:rPr lang="en-US" sz="3200" i="1" dirty="0" smtClean="0">
                <a:latin typeface="Arial Narrow" pitchFamily="34" charset="0"/>
              </a:rPr>
              <a:t>(options 1 &amp; 2 below). </a:t>
            </a:r>
            <a:br>
              <a:rPr lang="en-US" sz="3200" i="1" dirty="0" smtClean="0">
                <a:latin typeface="Arial Narrow" pitchFamily="34" charset="0"/>
              </a:rPr>
            </a:br>
            <a:r>
              <a:rPr lang="en-US" sz="3200" dirty="0" smtClean="0">
                <a:latin typeface="Arial Narrow" pitchFamily="34" charset="0"/>
              </a:rPr>
              <a:t>   If  </a:t>
            </a:r>
            <a:r>
              <a:rPr lang="en-US" sz="3200" b="1" dirty="0" smtClean="0">
                <a:latin typeface="Arial Narrow" pitchFamily="34" charset="0"/>
              </a:rPr>
              <a:t>true :</a:t>
            </a:r>
            <a:r>
              <a:rPr lang="en-US" sz="3200" dirty="0" smtClean="0">
                <a:latin typeface="Arial Narrow" pitchFamily="34" charset="0"/>
              </a:rPr>
              <a:t>   then Jesus is the risen Christ   </a:t>
            </a:r>
            <a:r>
              <a:rPr lang="en-US" sz="3200" i="1" dirty="0" smtClean="0">
                <a:latin typeface="Arial Narrow" pitchFamily="34" charset="0"/>
              </a:rPr>
              <a:t>(option 3 below).</a:t>
            </a:r>
            <a:br>
              <a:rPr lang="en-US" sz="3200" i="1" dirty="0" smtClean="0">
                <a:latin typeface="Arial Narrow" pitchFamily="34" charset="0"/>
              </a:rPr>
            </a:br>
            <a:r>
              <a:rPr lang="en-US" sz="3200" i="1" dirty="0" smtClean="0">
                <a:latin typeface="Arial Narrow" pitchFamily="34" charset="0"/>
              </a:rPr>
              <a:t/>
            </a:r>
            <a:br>
              <a:rPr lang="en-US" sz="3200" i="1" dirty="0" smtClean="0">
                <a:latin typeface="Arial Narrow" pitchFamily="34" charset="0"/>
              </a:rPr>
            </a:br>
            <a:r>
              <a:rPr lang="en-US" sz="3200" b="1" i="1" dirty="0" smtClean="0">
                <a:latin typeface="Arial Narrow" pitchFamily="34" charset="0"/>
              </a:rPr>
              <a:t>(1.) </a:t>
            </a:r>
            <a:r>
              <a:rPr lang="en-US" sz="3200" i="1" dirty="0" smtClean="0">
                <a:latin typeface="Arial Narrow" pitchFamily="34" charset="0"/>
              </a:rPr>
              <a:t>Paul’s testimony is false, but he was deceived: 			(a.) by self   (b.) by someone else.</a:t>
            </a:r>
            <a:br>
              <a:rPr lang="en-US" sz="3200" i="1" dirty="0" smtClean="0">
                <a:latin typeface="Arial Narrow" pitchFamily="34" charset="0"/>
              </a:rPr>
            </a:br>
            <a:r>
              <a:rPr lang="en-US" sz="3200" dirty="0" smtClean="0">
                <a:latin typeface="Arial Narrow" pitchFamily="34" charset="0"/>
              </a:rPr>
              <a:t/>
            </a:r>
            <a:br>
              <a:rPr lang="en-US" sz="3200" dirty="0" smtClean="0">
                <a:latin typeface="Arial Narrow" pitchFamily="34" charset="0"/>
              </a:rPr>
            </a:br>
            <a:r>
              <a:rPr lang="en-US" sz="3200" b="1" i="1" dirty="0" smtClean="0">
                <a:latin typeface="Arial Narrow" pitchFamily="34" charset="0"/>
              </a:rPr>
              <a:t>(2.) </a:t>
            </a:r>
            <a:r>
              <a:rPr lang="en-US" sz="3200" i="1" dirty="0" smtClean="0">
                <a:latin typeface="Arial Narrow" pitchFamily="34" charset="0"/>
              </a:rPr>
              <a:t>Paul’s testimony is false, and he knew it. He made it up.</a:t>
            </a:r>
            <a:r>
              <a:rPr lang="en-US" sz="3200" dirty="0" smtClean="0">
                <a:latin typeface="Arial Narrow" pitchFamily="34" charset="0"/>
              </a:rPr>
              <a:t/>
            </a:r>
            <a:br>
              <a:rPr lang="en-US" sz="3200" dirty="0" smtClean="0">
                <a:latin typeface="Arial Narrow" pitchFamily="34" charset="0"/>
              </a:rPr>
            </a:br>
            <a:r>
              <a:rPr lang="en-US" sz="3200" dirty="0" smtClean="0">
                <a:latin typeface="Arial Narrow" pitchFamily="34" charset="0"/>
              </a:rPr>
              <a:t/>
            </a:r>
            <a:br>
              <a:rPr lang="en-US" sz="3200" dirty="0" smtClean="0">
                <a:latin typeface="Arial Narrow" pitchFamily="34" charset="0"/>
              </a:rPr>
            </a:br>
            <a:r>
              <a:rPr lang="en-US" sz="3200" b="1" i="1" dirty="0" smtClean="0">
                <a:latin typeface="Arial Narrow" pitchFamily="34" charset="0"/>
              </a:rPr>
              <a:t>(3.) </a:t>
            </a:r>
            <a:r>
              <a:rPr lang="en-US" sz="3200" i="1" dirty="0" smtClean="0">
                <a:latin typeface="Arial Narrow" pitchFamily="34" charset="0"/>
              </a:rPr>
              <a:t>Paul’s testimony is true. Jesus is the risen Christ.</a:t>
            </a:r>
            <a:endParaRPr lang="en-US" sz="3200" dirty="0"/>
          </a:p>
        </p:txBody>
      </p:sp>
      <p:sp>
        <p:nvSpPr>
          <p:cNvPr id="3" name="Rounded Rectangle 2"/>
          <p:cNvSpPr/>
          <p:nvPr/>
        </p:nvSpPr>
        <p:spPr>
          <a:xfrm>
            <a:off x="0" y="1676400"/>
            <a:ext cx="9144000" cy="4953000"/>
          </a:xfrm>
          <a:prstGeom prst="roundRect">
            <a:avLst>
              <a:gd name="adj" fmla="val 2803"/>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800" b="1" dirty="0" smtClean="0">
                <a:solidFill>
                  <a:schemeClr val="tx1"/>
                </a:solidFill>
                <a:latin typeface="Arial Narrow" pitchFamily="34" charset="0"/>
              </a:rPr>
              <a:t>Paul’s testimony is powerful and must be either true or false. </a:t>
            </a:r>
            <a:br>
              <a:rPr lang="en-US" sz="2800" b="1" dirty="0" smtClean="0">
                <a:solidFill>
                  <a:schemeClr val="tx1"/>
                </a:solidFill>
                <a:latin typeface="Arial Narrow" pitchFamily="34" charset="0"/>
              </a:rPr>
            </a:br>
            <a:r>
              <a:rPr lang="en-US" sz="2800" b="1" dirty="0" smtClean="0">
                <a:solidFill>
                  <a:schemeClr val="tx1"/>
                </a:solidFill>
                <a:latin typeface="Arial Narrow" pitchFamily="34" charset="0"/>
              </a:rPr>
              <a:t>If false, he was deceived or lying (options 1 &amp; 2 below). </a:t>
            </a:r>
            <a:br>
              <a:rPr lang="en-US" sz="2800" b="1" dirty="0" smtClean="0">
                <a:solidFill>
                  <a:schemeClr val="tx1"/>
                </a:solidFill>
                <a:latin typeface="Arial Narrow" pitchFamily="34" charset="0"/>
              </a:rPr>
            </a:br>
            <a:r>
              <a:rPr lang="en-US" sz="2800" b="1" dirty="0" smtClean="0">
                <a:solidFill>
                  <a:schemeClr val="tx1"/>
                </a:solidFill>
                <a:latin typeface="Arial Narrow" pitchFamily="34" charset="0"/>
              </a:rPr>
              <a:t>If true, then Jesus is the risen Christ (option 3 below).</a:t>
            </a:r>
            <a:r>
              <a:rPr lang="en-US" sz="2800" dirty="0" smtClean="0">
                <a:solidFill>
                  <a:schemeClr val="tx1"/>
                </a:solidFill>
                <a:latin typeface="Arial Narrow" pitchFamily="34" charset="0"/>
              </a:rPr>
              <a:t/>
            </a:r>
            <a:br>
              <a:rPr lang="en-US" sz="2800" dirty="0" smtClean="0">
                <a:solidFill>
                  <a:schemeClr val="tx1"/>
                </a:solidFill>
                <a:latin typeface="Arial Narrow" pitchFamily="34" charset="0"/>
              </a:rPr>
            </a:br>
            <a:endParaRPr lang="en-US" sz="2800" dirty="0" smtClean="0">
              <a:solidFill>
                <a:schemeClr val="tx1"/>
              </a:solidFill>
              <a:latin typeface="Arial Narrow" pitchFamily="34" charset="0"/>
            </a:endParaRPr>
          </a:p>
          <a:p>
            <a:r>
              <a:rPr lang="en-US" sz="2800" dirty="0" smtClean="0">
                <a:solidFill>
                  <a:schemeClr val="tx1"/>
                </a:solidFill>
                <a:latin typeface="Arial Narrow" pitchFamily="34" charset="0"/>
              </a:rPr>
              <a:t>options:</a:t>
            </a:r>
            <a:br>
              <a:rPr lang="en-US" sz="2800" dirty="0" smtClean="0">
                <a:solidFill>
                  <a:schemeClr val="tx1"/>
                </a:solidFill>
                <a:latin typeface="Arial Narrow" pitchFamily="34" charset="0"/>
              </a:rPr>
            </a:br>
            <a:r>
              <a:rPr lang="en-US" sz="2800" b="1" dirty="0" smtClean="0">
                <a:solidFill>
                  <a:schemeClr val="tx1"/>
                </a:solidFill>
                <a:latin typeface="Arial" pitchFamily="34" charset="0"/>
                <a:cs typeface="Arial" pitchFamily="34" charset="0"/>
              </a:rPr>
              <a:t>1.) Paul’s testimony is false, but he was deceived: </a:t>
            </a:r>
          </a:p>
          <a:p>
            <a:r>
              <a:rPr lang="en-US" sz="2800" b="1" dirty="0" smtClean="0">
                <a:solidFill>
                  <a:schemeClr val="tx1"/>
                </a:solidFill>
                <a:latin typeface="Arial" pitchFamily="34" charset="0"/>
                <a:cs typeface="Arial" pitchFamily="34" charset="0"/>
              </a:rPr>
              <a:t>		(a.) by self   (b.) by someone else.</a:t>
            </a:r>
          </a:p>
          <a:p>
            <a:r>
              <a:rPr lang="en-US" sz="2800" b="1" dirty="0" smtClean="0">
                <a:solidFill>
                  <a:schemeClr val="tx1"/>
                </a:solidFill>
                <a:latin typeface="Arial" pitchFamily="34" charset="0"/>
                <a:cs typeface="Arial" pitchFamily="34" charset="0"/>
              </a:rPr>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2.) Paul was lying. He made it up.</a:t>
            </a:r>
          </a:p>
          <a:p>
            <a:r>
              <a:rPr lang="en-US" sz="2800" b="1" dirty="0" smtClean="0">
                <a:solidFill>
                  <a:schemeClr val="tx1"/>
                </a:solidFill>
                <a:latin typeface="Arial" pitchFamily="34" charset="0"/>
                <a:cs typeface="Arial" pitchFamily="34" charset="0"/>
              </a:rPr>
              <a:t/>
            </a:r>
            <a:br>
              <a:rPr lang="en-US" sz="2800" b="1" dirty="0" smtClean="0">
                <a:solidFill>
                  <a:schemeClr val="tx1"/>
                </a:solidFill>
                <a:latin typeface="Arial" pitchFamily="34" charset="0"/>
                <a:cs typeface="Arial" pitchFamily="34" charset="0"/>
              </a:rPr>
            </a:br>
            <a:r>
              <a:rPr lang="en-US" sz="2800" b="1" dirty="0" smtClean="0">
                <a:solidFill>
                  <a:schemeClr val="tx1"/>
                </a:solidFill>
                <a:latin typeface="Arial" pitchFamily="34" charset="0"/>
                <a:cs typeface="Arial" pitchFamily="34" charset="0"/>
              </a:rPr>
              <a:t>3.) Paul’s testimony is true. Jesus is the Christ.</a:t>
            </a:r>
            <a:endParaRPr lang="en-US" sz="28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5867400"/>
          </a:xfrm>
          <a:solidFill>
            <a:srgbClr val="92D050"/>
          </a:solidFill>
        </p:spPr>
        <p:txBody>
          <a:bodyPr>
            <a:normAutofit fontScale="90000"/>
          </a:bodyPr>
          <a:lstStyle/>
          <a:p>
            <a:pPr algn="l"/>
            <a:r>
              <a:rPr lang="en-US" sz="2200" b="1" dirty="0" smtClean="0">
                <a:latin typeface="Arial Black" pitchFamily="34" charset="0"/>
              </a:rPr>
              <a:t>(1.) </a:t>
            </a:r>
            <a:r>
              <a:rPr lang="en-US" sz="2200" b="1" i="1" dirty="0" smtClean="0">
                <a:latin typeface="Arial Black" pitchFamily="34" charset="0"/>
              </a:rPr>
              <a:t>He was deceived? </a:t>
            </a:r>
            <a:r>
              <a:rPr lang="en-US" sz="2200" b="1" i="1" dirty="0" smtClean="0">
                <a:latin typeface="Arial Narrow" pitchFamily="34" charset="0"/>
              </a:rPr>
              <a:t/>
            </a:r>
            <a:br>
              <a:rPr lang="en-US" sz="2200" b="1" i="1" dirty="0" smtClean="0">
                <a:latin typeface="Arial Narrow" pitchFamily="34" charset="0"/>
              </a:rPr>
            </a:br>
            <a:r>
              <a:rPr lang="en-US" sz="2200" b="1" i="1" dirty="0" smtClean="0">
                <a:latin typeface="Arial Narrow" pitchFamily="34" charset="0"/>
              </a:rPr>
              <a:t>	(a.) self-deception?  </a:t>
            </a:r>
            <a:r>
              <a:rPr lang="en-US" sz="2200" dirty="0" smtClean="0">
                <a:latin typeface="Arial Narrow" pitchFamily="34" charset="0"/>
              </a:rPr>
              <a:t>Was Paul hallucinating, overcome by guilt and doubt?  Paul was eager to go, and the expedition to Damascus was at his request (Acts 26:9; 9:1-2). Did Paul have a nightmare? It was at midday, and the blinding bright light was seen by the men travelling with him (Acts 2:6:13; 22:6-9). </a:t>
            </a:r>
            <a:br>
              <a:rPr lang="en-US" sz="2200" dirty="0" smtClean="0">
                <a:latin typeface="Arial Narrow" pitchFamily="34" charset="0"/>
              </a:rPr>
            </a:br>
            <a:r>
              <a:rPr lang="en-US" sz="2200" dirty="0" smtClean="0">
                <a:latin typeface="Arial Narrow" pitchFamily="34" charset="0"/>
              </a:rPr>
              <a:t>	</a:t>
            </a:r>
            <a:r>
              <a:rPr lang="en-US" sz="2200" b="1" i="1" dirty="0" smtClean="0">
                <a:latin typeface="Arial Narrow" pitchFamily="34" charset="0"/>
              </a:rPr>
              <a:t>(b.) deceived by others? </a:t>
            </a:r>
            <a:r>
              <a:rPr lang="en-US" sz="2200" dirty="0" smtClean="0">
                <a:latin typeface="Arial Narrow" pitchFamily="34" charset="0"/>
              </a:rPr>
              <a:t>Was someone hiding behind a tree, shining a mirror into his eyes?  Would they stay on hand to strike </a:t>
            </a:r>
            <a:r>
              <a:rPr lang="en-US" sz="2200" dirty="0" err="1" smtClean="0">
                <a:latin typeface="Arial Narrow" pitchFamily="34" charset="0"/>
              </a:rPr>
              <a:t>Elymas</a:t>
            </a:r>
            <a:r>
              <a:rPr lang="en-US" sz="2200" dirty="0" smtClean="0">
                <a:latin typeface="Arial Narrow" pitchFamily="34" charset="0"/>
              </a:rPr>
              <a:t> blind (Acts 13)? Were they on hand to make the crippled walk (Acts 14:8-10)? Furthermore, if after going to the trouble of setting Saul up, why not send him to apostles to control him, rather than leaving him independent as he was (Gal. 1,2)? If he was not deceived by self or by others, but his testimony is false, there is one other option.</a:t>
            </a:r>
            <a:br>
              <a:rPr lang="en-US" sz="2200" dirty="0" smtClean="0">
                <a:latin typeface="Arial Narrow" pitchFamily="34" charset="0"/>
              </a:rPr>
            </a:br>
            <a:r>
              <a:rPr lang="en-US" sz="2200" dirty="0" smtClean="0">
                <a:latin typeface="Arial Narrow" pitchFamily="34" charset="0"/>
              </a:rPr>
              <a:t/>
            </a:r>
            <a:br>
              <a:rPr lang="en-US" sz="2200" dirty="0" smtClean="0">
                <a:latin typeface="Arial Narrow" pitchFamily="34" charset="0"/>
              </a:rPr>
            </a:br>
            <a:r>
              <a:rPr lang="en-US" sz="2200" b="1" dirty="0" smtClean="0">
                <a:latin typeface="Arial Black" pitchFamily="34" charset="0"/>
              </a:rPr>
              <a:t>(2.) </a:t>
            </a:r>
            <a:r>
              <a:rPr lang="en-US" sz="2200" b="1" i="1" dirty="0" smtClean="0">
                <a:latin typeface="Arial Black" pitchFamily="34" charset="0"/>
              </a:rPr>
              <a:t>He didn’t believe it, he made it up?</a:t>
            </a:r>
            <a:r>
              <a:rPr lang="en-US" sz="2200" b="1" dirty="0" smtClean="0">
                <a:latin typeface="Arial Black" pitchFamily="34" charset="0"/>
              </a:rPr>
              <a:t> </a:t>
            </a:r>
            <a:r>
              <a:rPr lang="en-US" sz="2200" b="1" dirty="0" smtClean="0">
                <a:latin typeface="Arial Narrow" pitchFamily="34" charset="0"/>
              </a:rPr>
              <a:t/>
            </a:r>
            <a:br>
              <a:rPr lang="en-US" sz="2200" b="1" dirty="0" smtClean="0">
                <a:latin typeface="Arial Narrow" pitchFamily="34" charset="0"/>
              </a:rPr>
            </a:br>
            <a:r>
              <a:rPr lang="en-US" sz="2200" dirty="0" smtClean="0">
                <a:latin typeface="Arial Narrow" pitchFamily="34" charset="0"/>
              </a:rPr>
              <a:t>For what possible reason would Saul of Tarsus choose a life of pretending to be the very thing he hated? Why choose a life of persecution, and rejection? Why work so hard to make believes in Christ, and why agonize over the fidelity of brethren in Galatia and Corinth? Why give his soul, life, and death to </a:t>
            </a:r>
            <a:r>
              <a:rPr lang="en-US" sz="2200" dirty="0" err="1" smtClean="0">
                <a:latin typeface="Arial Narrow" pitchFamily="34" charset="0"/>
              </a:rPr>
              <a:t>advane</a:t>
            </a:r>
            <a:r>
              <a:rPr lang="en-US" sz="2200" dirty="0" smtClean="0">
                <a:latin typeface="Arial Narrow" pitchFamily="34" charset="0"/>
              </a:rPr>
              <a:t> the thing he most wanted to see fail? This is incomprehensible.</a:t>
            </a:r>
            <a:br>
              <a:rPr lang="en-US" sz="2200" dirty="0" smtClean="0">
                <a:latin typeface="Arial Narrow" pitchFamily="34" charset="0"/>
              </a:rPr>
            </a:br>
            <a:r>
              <a:rPr lang="en-US" sz="2200" dirty="0" smtClean="0">
                <a:latin typeface="Arial Narrow" pitchFamily="34" charset="0"/>
              </a:rPr>
              <a:t/>
            </a:r>
            <a:br>
              <a:rPr lang="en-US" sz="2200" dirty="0" smtClean="0">
                <a:latin typeface="Arial Narrow" pitchFamily="34" charset="0"/>
              </a:rPr>
            </a:br>
            <a:r>
              <a:rPr lang="en-US" sz="2200" b="1" dirty="0" smtClean="0">
                <a:latin typeface="Arial Black" pitchFamily="34" charset="0"/>
              </a:rPr>
              <a:t>(3.) </a:t>
            </a:r>
            <a:r>
              <a:rPr lang="en-US" sz="2200" b="1" i="1" dirty="0" smtClean="0">
                <a:latin typeface="Arial Black" pitchFamily="34" charset="0"/>
              </a:rPr>
              <a:t>He believed it, because Jesus appeared to him. </a:t>
            </a:r>
            <a:r>
              <a:rPr lang="en-US" sz="2200" b="1" i="1" dirty="0" smtClean="0">
                <a:latin typeface="Arial Narrow" pitchFamily="34" charset="0"/>
              </a:rPr>
              <a:t/>
            </a:r>
            <a:br>
              <a:rPr lang="en-US" sz="2200" b="1" i="1" dirty="0" smtClean="0">
                <a:latin typeface="Arial Narrow" pitchFamily="34" charset="0"/>
              </a:rPr>
            </a:br>
            <a:r>
              <a:rPr lang="en-US" sz="2200" dirty="0" smtClean="0">
                <a:latin typeface="Arial Narrow" pitchFamily="34" charset="0"/>
              </a:rPr>
              <a:t> “then last of all … he appeared to me also” (1 Cor. 15:8) :  Jesus is the risen Christ. </a:t>
            </a:r>
            <a:endParaRPr lang="en-US" sz="2200" dirty="0"/>
          </a:p>
        </p:txBody>
      </p:sp>
      <p:sp>
        <p:nvSpPr>
          <p:cNvPr id="3" name="Rectangle 2"/>
          <p:cNvSpPr/>
          <p:nvPr/>
        </p:nvSpPr>
        <p:spPr>
          <a:xfrm>
            <a:off x="0" y="0"/>
            <a:ext cx="9144000" cy="1015663"/>
          </a:xfrm>
          <a:prstGeom prst="rect">
            <a:avLst/>
          </a:prstGeom>
          <a:solidFill>
            <a:schemeClr val="tx1"/>
          </a:solidFill>
        </p:spPr>
        <p:txBody>
          <a:bodyPr wrap="square">
            <a:spAutoFit/>
          </a:bodyPr>
          <a:lstStyle/>
          <a:p>
            <a:pPr algn="ctr"/>
            <a:r>
              <a:rPr lang="en-US" sz="2000" b="1" dirty="0" smtClean="0">
                <a:solidFill>
                  <a:srgbClr val="FFFF00"/>
                </a:solidFill>
                <a:latin typeface="Arial Black" pitchFamily="34" charset="0"/>
              </a:rPr>
              <a:t>Paul’s testimony is either TRUE or FALSE </a:t>
            </a:r>
          </a:p>
          <a:p>
            <a:r>
              <a:rPr lang="en-US" sz="2000" dirty="0" smtClean="0">
                <a:solidFill>
                  <a:prstClr val="white"/>
                </a:solidFill>
                <a:latin typeface="Arial Black" pitchFamily="34" charset="0"/>
              </a:rPr>
              <a:t>If </a:t>
            </a:r>
            <a:r>
              <a:rPr lang="en-US" sz="2000" b="1" dirty="0" smtClean="0">
                <a:solidFill>
                  <a:srgbClr val="FFFF00"/>
                </a:solidFill>
                <a:latin typeface="Arial Black" pitchFamily="34" charset="0"/>
              </a:rPr>
              <a:t>false:  </a:t>
            </a:r>
            <a:r>
              <a:rPr lang="en-US" sz="2000" dirty="0" smtClean="0">
                <a:solidFill>
                  <a:prstClr val="white"/>
                </a:solidFill>
                <a:latin typeface="Arial Black" pitchFamily="34" charset="0"/>
              </a:rPr>
              <a:t> he was deceived or he was lying    (pts. 1 or 2 below).  </a:t>
            </a:r>
          </a:p>
          <a:p>
            <a:r>
              <a:rPr lang="en-US" sz="2000" dirty="0" smtClean="0">
                <a:solidFill>
                  <a:prstClr val="white"/>
                </a:solidFill>
                <a:latin typeface="Arial Black" pitchFamily="34" charset="0"/>
              </a:rPr>
              <a:t>If </a:t>
            </a:r>
            <a:r>
              <a:rPr lang="en-US" sz="2000" b="1" dirty="0" smtClean="0">
                <a:solidFill>
                  <a:srgbClr val="FFFF00"/>
                </a:solidFill>
                <a:latin typeface="Arial Black" pitchFamily="34" charset="0"/>
              </a:rPr>
              <a:t>true:    </a:t>
            </a:r>
            <a:r>
              <a:rPr lang="en-US" sz="2000" dirty="0" smtClean="0">
                <a:solidFill>
                  <a:prstClr val="white"/>
                </a:solidFill>
                <a:latin typeface="Arial Black" pitchFamily="34" charset="0"/>
              </a:rPr>
              <a:t>then Jesus is the risen Christ          (pt. 3 below).</a:t>
            </a:r>
            <a:endParaRPr lang="en-US" dirty="0">
              <a:solidFill>
                <a:prstClr val="white"/>
              </a:solidFill>
            </a:endParaRPr>
          </a:p>
        </p:txBody>
      </p:sp>
    </p:spTree>
    <p:extLst>
      <p:ext uri="{BB962C8B-B14F-4D97-AF65-F5344CB8AC3E}">
        <p14:creationId xmlns:p14="http://schemas.microsoft.com/office/powerpoint/2010/main" val="3150915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fontScale="90000"/>
          </a:bodyPr>
          <a:lstStyle/>
          <a:p>
            <a:r>
              <a:rPr lang="en-US" sz="4000" b="1" dirty="0" smtClean="0">
                <a:solidFill>
                  <a:srgbClr val="FFFF00"/>
                </a:solidFill>
                <a:latin typeface="Arial Black" pitchFamily="34" charset="0"/>
                <a:cs typeface="Arial" pitchFamily="34" charset="0"/>
              </a:rPr>
              <a:t>WHY?</a:t>
            </a: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3800" b="1" i="1" dirty="0" smtClean="0">
                <a:solidFill>
                  <a:schemeClr val="bg1"/>
                </a:solidFill>
                <a:latin typeface="+mn-lt"/>
                <a:cs typeface="Arial" pitchFamily="34" charset="0"/>
              </a:rPr>
              <a:t>Why did Saul of Tarsus</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began proclaiming the very thing he most wanted to destroy?</a:t>
            </a:r>
            <a:br>
              <a:rPr lang="en-US" sz="3800" b="1" i="1" dirty="0" smtClean="0">
                <a:solidFill>
                  <a:schemeClr val="bg1"/>
                </a:solidFill>
                <a:latin typeface="+mn-lt"/>
                <a:cs typeface="Arial" pitchFamily="34" charset="0"/>
              </a:rPr>
            </a:br>
            <a:r>
              <a:rPr lang="en-US" sz="1800" b="1" i="1" dirty="0" smtClean="0">
                <a:solidFill>
                  <a:schemeClr val="bg1"/>
                </a:solidFill>
                <a:latin typeface="+mn-lt"/>
                <a:cs typeface="Arial" pitchFamily="34" charset="0"/>
              </a:rPr>
              <a:t> </a:t>
            </a:r>
            <a:r>
              <a:rPr lang="en-US" sz="3800" b="1" i="1" dirty="0" smtClean="0">
                <a:solidFill>
                  <a:schemeClr val="bg1"/>
                </a:solidFill>
                <a:latin typeface="+mn-lt"/>
                <a:cs typeface="Arial" pitchFamily="34" charset="0"/>
              </a:rPr>
              <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Why did he give up his acceptance in Judaism</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for a belief he hated?</a:t>
            </a:r>
            <a:br>
              <a:rPr lang="en-US" sz="3800" b="1" i="1" dirty="0" smtClean="0">
                <a:solidFill>
                  <a:schemeClr val="bg1"/>
                </a:solidFill>
                <a:latin typeface="+mn-lt"/>
                <a:cs typeface="Arial" pitchFamily="34" charset="0"/>
              </a:rPr>
            </a:br>
            <a:r>
              <a:rPr lang="en-US" sz="1800" b="1" i="1" dirty="0" smtClean="0">
                <a:solidFill>
                  <a:schemeClr val="bg1"/>
                </a:solidFill>
                <a:latin typeface="+mn-lt"/>
                <a:cs typeface="Arial" pitchFamily="34" charset="0"/>
              </a:rPr>
              <a:t> </a:t>
            </a:r>
            <a:r>
              <a:rPr lang="en-US" sz="3800" b="1" i="1" dirty="0" smtClean="0">
                <a:solidFill>
                  <a:schemeClr val="bg1"/>
                </a:solidFill>
                <a:latin typeface="+mn-lt"/>
                <a:cs typeface="Arial" pitchFamily="34" charset="0"/>
              </a:rPr>
              <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Why did he choose to go from persecutor to persecuted?</a:t>
            </a:r>
            <a:br>
              <a:rPr lang="en-US" sz="3800" b="1" i="1" dirty="0" smtClean="0">
                <a:solidFill>
                  <a:schemeClr val="bg1"/>
                </a:solidFill>
                <a:latin typeface="+mn-lt"/>
                <a:cs typeface="Arial" pitchFamily="34" charset="0"/>
              </a:rPr>
            </a:br>
            <a:r>
              <a:rPr lang="en-US" sz="1800" b="1" i="1" dirty="0" smtClean="0">
                <a:solidFill>
                  <a:schemeClr val="bg1"/>
                </a:solidFill>
                <a:latin typeface="+mn-lt"/>
                <a:cs typeface="Arial" pitchFamily="34" charset="0"/>
              </a:rPr>
              <a:t> </a:t>
            </a:r>
            <a:r>
              <a:rPr lang="en-US" sz="3800" b="1" i="1" dirty="0" smtClean="0">
                <a:solidFill>
                  <a:schemeClr val="bg1"/>
                </a:solidFill>
                <a:latin typeface="+mn-lt"/>
                <a:cs typeface="Arial" pitchFamily="34" charset="0"/>
              </a:rPr>
              <a:t/>
            </a:r>
            <a:br>
              <a:rPr lang="en-US" sz="3800" b="1" i="1" dirty="0" smtClean="0">
                <a:solidFill>
                  <a:schemeClr val="bg1"/>
                </a:solidFill>
                <a:latin typeface="+mn-lt"/>
                <a:cs typeface="Arial" pitchFamily="34" charset="0"/>
              </a:rPr>
            </a:br>
            <a:r>
              <a:rPr lang="en-US" sz="3800" b="1" i="1" dirty="0" smtClean="0">
                <a:solidFill>
                  <a:schemeClr val="bg1"/>
                </a:solidFill>
                <a:latin typeface="+mn-lt"/>
                <a:cs typeface="Arial" pitchFamily="34" charset="0"/>
              </a:rPr>
              <a:t>Why would he devote his life, and sacrifice his liberty and life for what he had utterly opposed?</a:t>
            </a:r>
            <a:endParaRPr lang="en-US" sz="3800" b="1" i="1" dirty="0">
              <a:solidFill>
                <a:srgbClr val="FFFF00"/>
              </a:solidFill>
              <a:latin typeface="+mn-l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5400" dirty="0" smtClean="0">
                <a:solidFill>
                  <a:srgbClr val="FFFF00"/>
                </a:solidFill>
                <a:latin typeface="Arial Black" pitchFamily="34" charset="0"/>
              </a:rPr>
              <a:t>1 Cor. 9.1</a:t>
            </a:r>
            <a:br>
              <a:rPr lang="en-US" sz="5400" dirty="0" smtClean="0">
                <a:solidFill>
                  <a:srgbClr val="FFFF00"/>
                </a:solidFill>
                <a:latin typeface="Arial Black" pitchFamily="34" charset="0"/>
              </a:rPr>
            </a:br>
            <a:r>
              <a:rPr lang="en-US" sz="5400" dirty="0" smtClean="0">
                <a:solidFill>
                  <a:srgbClr val="FFFF00"/>
                </a:solidFill>
                <a:latin typeface="Arial Black" pitchFamily="34" charset="0"/>
              </a:rPr>
              <a:t>1 Cor. 15.1-11</a:t>
            </a:r>
            <a:br>
              <a:rPr lang="en-US" sz="5400" dirty="0" smtClean="0">
                <a:solidFill>
                  <a:srgbClr val="FFFF00"/>
                </a:solidFill>
                <a:latin typeface="Arial Black" pitchFamily="34" charset="0"/>
              </a:rPr>
            </a:br>
            <a:r>
              <a:rPr lang="en-US" sz="5400" dirty="0" smtClean="0">
                <a:solidFill>
                  <a:srgbClr val="FFFF00"/>
                </a:solidFill>
                <a:latin typeface="Arial Black" pitchFamily="34" charset="0"/>
              </a:rPr>
              <a:t/>
            </a:r>
            <a:br>
              <a:rPr lang="en-US" sz="5400" dirty="0" smtClean="0">
                <a:solidFill>
                  <a:srgbClr val="FFFF00"/>
                </a:solidFill>
                <a:latin typeface="Arial Black" pitchFamily="34" charset="0"/>
              </a:rPr>
            </a:br>
            <a:endParaRPr lang="en-US" sz="54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three observations regarding</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the gospel &amp; unbelievers</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r>
              <a:rPr lang="en-US" sz="4000" b="1" i="1" dirty="0" smtClean="0">
                <a:solidFill>
                  <a:schemeClr val="bg1"/>
                </a:solidFill>
                <a:latin typeface="Arial" pitchFamily="34" charset="0"/>
                <a:cs typeface="Arial" pitchFamily="34" charset="0"/>
              </a:rPr>
              <a:t/>
            </a:r>
            <a:br>
              <a:rPr lang="en-US" sz="4000" b="1" i="1" dirty="0" smtClean="0">
                <a:solidFill>
                  <a:schemeClr val="bg1"/>
                </a:solidFill>
                <a:latin typeface="Arial" pitchFamily="34" charset="0"/>
                <a:cs typeface="Arial" pitchFamily="34" charset="0"/>
              </a:rPr>
            </a:br>
            <a:endParaRPr lang="en-US" sz="3600" dirty="0">
              <a:solidFill>
                <a:srgbClr val="FFFF00"/>
              </a:solidFill>
            </a:endParaRPr>
          </a:p>
        </p:txBody>
      </p:sp>
      <p:sp>
        <p:nvSpPr>
          <p:cNvPr id="4" name="Rounded Rectangle 3"/>
          <p:cNvSpPr/>
          <p:nvPr/>
        </p:nvSpPr>
        <p:spPr>
          <a:xfrm>
            <a:off x="533400" y="23622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4400" b="1" dirty="0" smtClean="0">
                <a:solidFill>
                  <a:prstClr val="black"/>
                </a:solidFill>
              </a:rPr>
              <a:t>1.  cf.:          </a:t>
            </a:r>
            <a:r>
              <a:rPr lang="en-US" sz="4000" b="1" dirty="0" smtClean="0">
                <a:solidFill>
                  <a:prstClr val="black"/>
                </a:solidFill>
              </a:rPr>
              <a:t>2013ad    &gt;    50ad</a:t>
            </a:r>
            <a:endParaRPr lang="en-US" sz="4000" b="1" dirty="0">
              <a:solidFill>
                <a:prstClr val="black"/>
              </a:solidFill>
            </a:endParaRPr>
          </a:p>
        </p:txBody>
      </p:sp>
      <p:sp>
        <p:nvSpPr>
          <p:cNvPr id="5" name="Rounded Rectangle 4"/>
          <p:cNvSpPr/>
          <p:nvPr/>
        </p:nvSpPr>
        <p:spPr>
          <a:xfrm>
            <a:off x="533400" y="3810000"/>
            <a:ext cx="8077200" cy="914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4400" b="1" dirty="0" smtClean="0">
                <a:solidFill>
                  <a:prstClr val="black"/>
                </a:solidFill>
              </a:rPr>
              <a:t>2.  est. a base           </a:t>
            </a:r>
            <a:r>
              <a:rPr lang="en-US" sz="4000" b="1" dirty="0" smtClean="0">
                <a:solidFill>
                  <a:prstClr val="black"/>
                </a:solidFill>
              </a:rPr>
              <a:t>cf. Acts 13 &amp; 17</a:t>
            </a:r>
            <a:endParaRPr lang="en-US" sz="4000" b="1" dirty="0">
              <a:solidFill>
                <a:prstClr val="black"/>
              </a:solidFill>
            </a:endParaRPr>
          </a:p>
        </p:txBody>
      </p:sp>
    </p:spTree>
    <p:extLst>
      <p:ext uri="{BB962C8B-B14F-4D97-AF65-F5344CB8AC3E}">
        <p14:creationId xmlns:p14="http://schemas.microsoft.com/office/powerpoint/2010/main" val="287911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0"/>
          </a:xfrm>
          <a:solidFill>
            <a:schemeClr val="tx1"/>
          </a:solidFill>
        </p:spPr>
        <p:txBody>
          <a:bodyPr>
            <a:normAutofit fontScale="90000"/>
          </a:bodyPr>
          <a:lstStyle/>
          <a:p>
            <a:r>
              <a:rPr lang="en-US" sz="3600" b="1" dirty="0" smtClean="0">
                <a:solidFill>
                  <a:srgbClr val="FFFF00"/>
                </a:solidFill>
                <a:latin typeface="+mn-lt"/>
              </a:rPr>
              <a:t>conclusion</a:t>
            </a: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sz="3200" b="1" dirty="0" smtClean="0">
                <a:solidFill>
                  <a:schemeClr val="bg1"/>
                </a:solidFill>
                <a:latin typeface="+mn-lt"/>
              </a:rPr>
              <a:t>What explanation accounts for these facts?</a:t>
            </a:r>
            <a:br>
              <a:rPr lang="en-US" sz="3200" b="1" dirty="0" smtClean="0">
                <a:solidFill>
                  <a:schemeClr val="bg1"/>
                </a:solidFill>
                <a:latin typeface="+mn-lt"/>
              </a:rPr>
            </a:br>
            <a:r>
              <a:rPr lang="en-US" sz="3200" b="1" dirty="0" smtClean="0">
                <a:solidFill>
                  <a:schemeClr val="bg1"/>
                </a:solidFill>
                <a:latin typeface="+mn-lt"/>
              </a:rPr>
              <a:t> What is the explanation for the sudden and radical transformation in Saul of Tarsus? </a:t>
            </a:r>
            <a:br>
              <a:rPr lang="en-US" sz="3200" b="1" dirty="0" smtClean="0">
                <a:solidFill>
                  <a:schemeClr val="bg1"/>
                </a:solidFill>
                <a:latin typeface="+mn-lt"/>
              </a:rPr>
            </a:br>
            <a:r>
              <a:rPr lang="en-US" sz="3200" b="1" dirty="0" smtClean="0">
                <a:solidFill>
                  <a:schemeClr val="bg1"/>
                </a:solidFill>
                <a:latin typeface="+mn-lt"/>
              </a:rPr>
              <a:t>Why was he willing to undergo such hardship? </a:t>
            </a:r>
            <a:br>
              <a:rPr lang="en-US" sz="3200" b="1" dirty="0" smtClean="0">
                <a:solidFill>
                  <a:schemeClr val="bg1"/>
                </a:solidFill>
                <a:latin typeface="+mn-lt"/>
              </a:rPr>
            </a:br>
            <a:r>
              <a:rPr lang="en-US" sz="3200" b="1" dirty="0" smtClean="0">
                <a:solidFill>
                  <a:schemeClr val="bg1"/>
                </a:solidFill>
                <a:latin typeface="+mn-lt"/>
              </a:rPr>
              <a:t>Why was the tomb reported empty? </a:t>
            </a:r>
            <a:br>
              <a:rPr lang="en-US" sz="3200" b="1" dirty="0" smtClean="0">
                <a:solidFill>
                  <a:schemeClr val="bg1"/>
                </a:solidFill>
                <a:latin typeface="+mn-lt"/>
              </a:rPr>
            </a:br>
            <a:r>
              <a:rPr lang="en-US" sz="3200" b="1" dirty="0" smtClean="0">
                <a:solidFill>
                  <a:schemeClr val="bg1"/>
                </a:solidFill>
                <a:latin typeface="+mn-lt"/>
              </a:rPr>
              <a:t>Why did the disciples say they saw Jesus? </a:t>
            </a:r>
            <a:br>
              <a:rPr lang="en-US" sz="3200" b="1" dirty="0" smtClean="0">
                <a:solidFill>
                  <a:schemeClr val="bg1"/>
                </a:solidFill>
                <a:latin typeface="+mn-lt"/>
              </a:rPr>
            </a:br>
            <a:r>
              <a:rPr lang="en-US" sz="3200" b="1" dirty="0" smtClean="0">
                <a:solidFill>
                  <a:schemeClr val="bg1"/>
                </a:solidFill>
                <a:latin typeface="+mn-lt"/>
              </a:rPr>
              <a:t>Why did they believe they saw Jesus?  </a:t>
            </a:r>
            <a:br>
              <a:rPr lang="en-US" sz="3200" b="1" dirty="0" smtClean="0">
                <a:solidFill>
                  <a:schemeClr val="bg1"/>
                </a:solidFill>
                <a:latin typeface="+mn-lt"/>
              </a:rPr>
            </a:br>
            <a:r>
              <a:rPr lang="en-US" sz="3200" b="1" dirty="0" smtClean="0">
                <a:solidFill>
                  <a:schemeClr val="bg1"/>
                </a:solidFill>
                <a:latin typeface="+mn-lt"/>
              </a:rPr>
              <a:t>What transformed them from fear and despair</a:t>
            </a:r>
            <a:br>
              <a:rPr lang="en-US" sz="3200" b="1" dirty="0" smtClean="0">
                <a:solidFill>
                  <a:schemeClr val="bg1"/>
                </a:solidFill>
                <a:latin typeface="+mn-lt"/>
              </a:rPr>
            </a:br>
            <a:r>
              <a:rPr lang="en-US" sz="3200" b="1" dirty="0" smtClean="0">
                <a:solidFill>
                  <a:schemeClr val="bg1"/>
                </a:solidFill>
                <a:latin typeface="+mn-lt"/>
              </a:rPr>
              <a:t> to courage and conviction? </a:t>
            </a:r>
            <a:br>
              <a:rPr lang="en-US" sz="3200" b="1" dirty="0" smtClean="0">
                <a:solidFill>
                  <a:schemeClr val="bg1"/>
                </a:solidFill>
                <a:latin typeface="+mn-lt"/>
              </a:rPr>
            </a:br>
            <a:r>
              <a:rPr lang="en-US" sz="3200" b="1" dirty="0" smtClean="0">
                <a:solidFill>
                  <a:schemeClr val="bg1"/>
                </a:solidFill>
                <a:latin typeface="+mn-lt"/>
              </a:rPr>
              <a:t>What changed history?</a:t>
            </a:r>
            <a:br>
              <a:rPr lang="en-US" sz="3200" b="1" dirty="0" smtClean="0">
                <a:solidFill>
                  <a:schemeClr val="bg1"/>
                </a:solidFill>
                <a:latin typeface="+mn-lt"/>
              </a:rPr>
            </a:br>
            <a:r>
              <a:rPr lang="en-US" sz="3200" b="1" dirty="0" smtClean="0">
                <a:solidFill>
                  <a:schemeClr val="bg1"/>
                </a:solidFill>
                <a:latin typeface="+mn-lt"/>
              </a:rPr>
              <a:t/>
            </a:r>
            <a:br>
              <a:rPr lang="en-US" sz="3200" b="1" dirty="0" smtClean="0">
                <a:solidFill>
                  <a:schemeClr val="bg1"/>
                </a:solidFill>
                <a:latin typeface="+mn-lt"/>
              </a:rPr>
            </a:br>
            <a:r>
              <a:rPr lang="en-US" b="1" dirty="0" smtClean="0">
                <a:solidFill>
                  <a:srgbClr val="FFFF00"/>
                </a:solidFill>
                <a:latin typeface="+mn-lt"/>
              </a:rPr>
              <a:t>John 20:3-8 Acts 2:32 1 Cor. 15:1-8</a:t>
            </a:r>
            <a:endParaRPr lang="en-US" b="1" dirty="0">
              <a:solidFill>
                <a:schemeClr val="bg1"/>
              </a:solidFill>
              <a:latin typeface="+mn-l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228600" y="4876800"/>
            <a:ext cx="8610600" cy="1828800"/>
          </a:xfrm>
          <a:prstGeom prst="cube">
            <a:avLst>
              <a:gd name="adj" fmla="val 25227"/>
            </a:avLst>
          </a:prstGeom>
          <a:solidFill>
            <a:schemeClr val="bg1">
              <a:lumMod val="75000"/>
            </a:schemeClr>
          </a:solidFill>
          <a:ln w="12700">
            <a:solidFill>
              <a:schemeClr val="tx1">
                <a:lumMod val="85000"/>
                <a:lumOff val="15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ESTABLISHING BASIC FACTS</a:t>
            </a:r>
            <a:b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b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FOR THE SKEPTIC</a:t>
            </a:r>
            <a:endParaRPr lang="en-US" sz="4000" dirty="0"/>
          </a:p>
        </p:txBody>
      </p:sp>
      <p:sp>
        <p:nvSpPr>
          <p:cNvPr id="27" name="Can 26"/>
          <p:cNvSpPr/>
          <p:nvPr/>
        </p:nvSpPr>
        <p:spPr>
          <a:xfrm>
            <a:off x="73152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Can 25"/>
          <p:cNvSpPr/>
          <p:nvPr/>
        </p:nvSpPr>
        <p:spPr>
          <a:xfrm>
            <a:off x="57150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an 24"/>
          <p:cNvSpPr/>
          <p:nvPr/>
        </p:nvSpPr>
        <p:spPr>
          <a:xfrm>
            <a:off x="41148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Can 23"/>
          <p:cNvSpPr/>
          <p:nvPr/>
        </p:nvSpPr>
        <p:spPr>
          <a:xfrm>
            <a:off x="25146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an 6"/>
          <p:cNvSpPr/>
          <p:nvPr/>
        </p:nvSpPr>
        <p:spPr>
          <a:xfrm>
            <a:off x="914400" y="1219200"/>
            <a:ext cx="914400" cy="4038600"/>
          </a:xfrm>
          <a:prstGeom prst="can">
            <a:avLst/>
          </a:prstGeom>
          <a:gradFill flip="none" rotWithShape="1">
            <a:gsLst>
              <a:gs pos="0">
                <a:schemeClr val="tx1">
                  <a:lumMod val="75000"/>
                  <a:lumOff val="25000"/>
                </a:schemeClr>
              </a:gs>
              <a:gs pos="50000">
                <a:schemeClr val="bg1">
                  <a:lumMod val="75000"/>
                  <a:shade val="67500"/>
                  <a:satMod val="115000"/>
                </a:schemeClr>
              </a:gs>
              <a:gs pos="100000">
                <a:schemeClr val="bg1">
                  <a:lumMod val="75000"/>
                  <a:shade val="100000"/>
                  <a:satMod val="115000"/>
                </a:schemeClr>
              </a:gs>
            </a:gsLst>
            <a:lin ang="0" scaled="1"/>
            <a:tileRect/>
          </a:gradFill>
          <a:ln w="19050">
            <a:solidFill>
              <a:schemeClr val="tx1">
                <a:lumMod val="85000"/>
                <a:lumOff val="15000"/>
              </a:schemeClr>
            </a:solidFill>
          </a:ln>
          <a:effectLst>
            <a:outerShdw blurRad="127000" dist="101600" dir="16320000" sy="23000" kx="1200000" algn="br" rotWithShape="0">
              <a:prstClr val="black">
                <a:alpha val="62000"/>
              </a:prstClr>
            </a:outerShdw>
          </a:effectLst>
          <a:scene3d>
            <a:camera prst="orthographicFront"/>
            <a:lightRig rig="two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Cube 12"/>
          <p:cNvSpPr/>
          <p:nvPr/>
        </p:nvSpPr>
        <p:spPr>
          <a:xfrm>
            <a:off x="228600" y="76200"/>
            <a:ext cx="8610600" cy="1676400"/>
          </a:xfrm>
          <a:prstGeom prst="cube">
            <a:avLst>
              <a:gd name="adj" fmla="val 25227"/>
            </a:avLst>
          </a:prstGeom>
          <a:solidFill>
            <a:schemeClr val="bg1">
              <a:lumMod val="7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effectLst>
                  <a:outerShdw blurRad="38100" dist="38100" dir="2700000" algn="tl">
                    <a:srgbClr val="000000">
                      <a:alpha val="43137"/>
                    </a:srgbClr>
                  </a:outerShdw>
                </a:effectLst>
                <a:latin typeface="Candara" pitchFamily="34" charset="0"/>
              </a:rPr>
              <a:t>JESUS THE RISEN CHRIST</a:t>
            </a:r>
            <a:endParaRPr lang="en-US" sz="4000" dirty="0"/>
          </a:p>
        </p:txBody>
      </p:sp>
      <p:sp>
        <p:nvSpPr>
          <p:cNvPr id="18" name="Rectangle 17"/>
          <p:cNvSpPr/>
          <p:nvPr/>
        </p:nvSpPr>
        <p:spPr>
          <a:xfrm rot="16200000">
            <a:off x="-304800" y="3124200"/>
            <a:ext cx="32766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CRUCIFIXION</a:t>
            </a:r>
            <a:endParaRPr lang="en-US" sz="2800" b="1" dirty="0">
              <a:solidFill>
                <a:schemeClr val="tx1">
                  <a:lumMod val="95000"/>
                  <a:lumOff val="5000"/>
                </a:schemeClr>
              </a:solidFill>
              <a:latin typeface="Arial Narrow" pitchFamily="34" charset="0"/>
            </a:endParaRPr>
          </a:p>
        </p:txBody>
      </p:sp>
      <p:sp>
        <p:nvSpPr>
          <p:cNvPr id="19" name="Rectangle 18"/>
          <p:cNvSpPr/>
          <p:nvPr/>
        </p:nvSpPr>
        <p:spPr>
          <a:xfrm rot="16200000">
            <a:off x="1181101" y="33147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lumMod val="95000"/>
                    <a:lumOff val="5000"/>
                  </a:schemeClr>
                </a:solidFill>
                <a:latin typeface="Arial Narrow" pitchFamily="34" charset="0"/>
              </a:rPr>
              <a:t>     THE </a:t>
            </a:r>
            <a:r>
              <a:rPr lang="en-US" sz="2800" b="1" dirty="0" smtClean="0">
                <a:solidFill>
                  <a:schemeClr val="tx1">
                    <a:lumMod val="95000"/>
                    <a:lumOff val="5000"/>
                  </a:schemeClr>
                </a:solidFill>
                <a:latin typeface="Arial Narrow" pitchFamily="34" charset="0"/>
              </a:rPr>
              <a:t>TOMB</a:t>
            </a:r>
            <a:endParaRPr lang="en-US" sz="2800" b="1" dirty="0">
              <a:solidFill>
                <a:schemeClr val="tx1">
                  <a:lumMod val="95000"/>
                  <a:lumOff val="5000"/>
                </a:schemeClr>
              </a:solidFill>
              <a:latin typeface="Arial Narrow" pitchFamily="34" charset="0"/>
            </a:endParaRPr>
          </a:p>
        </p:txBody>
      </p:sp>
      <p:sp>
        <p:nvSpPr>
          <p:cNvPr id="20" name="Rectangle 19"/>
          <p:cNvSpPr/>
          <p:nvPr/>
        </p:nvSpPr>
        <p:spPr>
          <a:xfrm rot="16200000">
            <a:off x="27813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WITNESSES</a:t>
            </a:r>
            <a:endParaRPr lang="en-US" sz="2800" b="1" dirty="0">
              <a:solidFill>
                <a:schemeClr val="tx1">
                  <a:lumMod val="95000"/>
                  <a:lumOff val="5000"/>
                </a:schemeClr>
              </a:solidFill>
              <a:latin typeface="Arial Narrow" pitchFamily="34" charset="0"/>
            </a:endParaRPr>
          </a:p>
        </p:txBody>
      </p:sp>
      <p:sp>
        <p:nvSpPr>
          <p:cNvPr id="21" name="Rectangle 20"/>
          <p:cNvSpPr/>
          <p:nvPr/>
        </p:nvSpPr>
        <p:spPr>
          <a:xfrm rot="16200000">
            <a:off x="4381500" y="3162300"/>
            <a:ext cx="350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THEY  BELIEVED</a:t>
            </a:r>
            <a:endParaRPr lang="en-US" sz="2800" b="1" dirty="0">
              <a:solidFill>
                <a:schemeClr val="tx1">
                  <a:lumMod val="95000"/>
                  <a:lumOff val="5000"/>
                </a:schemeClr>
              </a:solidFill>
              <a:latin typeface="Arial Narrow" pitchFamily="34" charset="0"/>
            </a:endParaRPr>
          </a:p>
        </p:txBody>
      </p:sp>
      <p:sp>
        <p:nvSpPr>
          <p:cNvPr id="22" name="Rectangle 21"/>
          <p:cNvSpPr/>
          <p:nvPr/>
        </p:nvSpPr>
        <p:spPr>
          <a:xfrm rot="16200000">
            <a:off x="6019800" y="3124200"/>
            <a:ext cx="3505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latin typeface="Arial Narrow" pitchFamily="34" charset="0"/>
              </a:rPr>
              <a:t>THE CONV. OF SAUL</a:t>
            </a:r>
            <a:endParaRPr lang="en-US" sz="2800" b="1" dirty="0">
              <a:solidFill>
                <a:schemeClr val="tx1">
                  <a:lumMod val="95000"/>
                  <a:lumOff val="5000"/>
                </a:schemeClr>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5400" dirty="0" smtClean="0">
                <a:solidFill>
                  <a:srgbClr val="FFFF00"/>
                </a:solidFill>
                <a:latin typeface="Arial Black" pitchFamily="34" charset="0"/>
              </a:rPr>
              <a:t>Romans</a:t>
            </a:r>
            <a:br>
              <a:rPr lang="en-US" sz="5400" dirty="0" smtClean="0">
                <a:solidFill>
                  <a:srgbClr val="FFFF00"/>
                </a:solidFill>
                <a:latin typeface="Arial Black" pitchFamily="34" charset="0"/>
              </a:rPr>
            </a:br>
            <a:r>
              <a:rPr lang="en-US" sz="5400" dirty="0" smtClean="0">
                <a:solidFill>
                  <a:srgbClr val="FFFF00"/>
                </a:solidFill>
                <a:latin typeface="Arial Black" pitchFamily="34" charset="0"/>
              </a:rPr>
              <a:t>1.4</a:t>
            </a:r>
            <a:br>
              <a:rPr lang="en-US" sz="5400" dirty="0" smtClean="0">
                <a:solidFill>
                  <a:srgbClr val="FFFF00"/>
                </a:solidFill>
                <a:latin typeface="Arial Black" pitchFamily="34" charset="0"/>
              </a:rPr>
            </a:br>
            <a:endParaRPr lang="en-US" sz="54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572000"/>
            <a:ext cx="9144000" cy="304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800600"/>
            <a:ext cx="9144000" cy="2057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381000" y="4876800"/>
            <a:ext cx="2895600" cy="0"/>
          </a:xfrm>
          <a:prstGeom prst="line">
            <a:avLst/>
          </a:prstGeom>
          <a:ln w="57150">
            <a:solidFill>
              <a:schemeClr val="tx1"/>
            </a:solidFill>
          </a:ln>
          <a:effectLst>
            <a:softEdge rad="63500"/>
          </a:effec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914400" y="381000"/>
            <a:ext cx="7315200" cy="1600200"/>
          </a:xfrm>
          <a:noFill/>
        </p:spPr>
        <p:txBody>
          <a:bodyPr>
            <a:noAutofit/>
          </a:bodyPr>
          <a:lstStyle/>
          <a:p>
            <a:r>
              <a:rPr lang="en-US" sz="6600" b="1" dirty="0" smtClean="0">
                <a:solidFill>
                  <a:srgbClr val="FFFF00"/>
                </a:solidFill>
                <a:latin typeface="Gungsuh" pitchFamily="18" charset="-127"/>
                <a:ea typeface="Gungsuh" pitchFamily="18" charset="-127"/>
              </a:rPr>
              <a:t>1 Peter 3.15</a:t>
            </a:r>
            <a:endParaRPr lang="en-US" sz="6600" b="1" dirty="0">
              <a:solidFill>
                <a:srgbClr val="FFFF00"/>
              </a:solidFill>
              <a:latin typeface="Gungsuh" pitchFamily="18" charset="-127"/>
              <a:ea typeface="Gungsuh" pitchFamily="18" charset="-127"/>
            </a:endParaRPr>
          </a:p>
        </p:txBody>
      </p:sp>
      <p:sp>
        <p:nvSpPr>
          <p:cNvPr id="17" name="Rectangle 16"/>
          <p:cNvSpPr/>
          <p:nvPr/>
        </p:nvSpPr>
        <p:spPr>
          <a:xfrm>
            <a:off x="0" y="1981200"/>
            <a:ext cx="9144000" cy="4001095"/>
          </a:xfrm>
          <a:prstGeom prst="rect">
            <a:avLst/>
          </a:prstGeom>
          <a:solidFill>
            <a:schemeClr val="tx1"/>
          </a:solidFill>
        </p:spPr>
        <p:txBody>
          <a:bodyPr wrap="square">
            <a:spAutoFit/>
          </a:bodyPr>
          <a:lstStyle/>
          <a:p>
            <a:pPr algn="ctr"/>
            <a:endParaRPr lang="en-US" sz="3400" b="1" dirty="0" smtClean="0">
              <a:solidFill>
                <a:schemeClr val="bg1"/>
              </a:solidFill>
              <a:latin typeface="Arial" pitchFamily="34" charset="0"/>
              <a:cs typeface="Arial" pitchFamily="34" charset="0"/>
            </a:endParaRPr>
          </a:p>
          <a:p>
            <a:pPr algn="ctr"/>
            <a:r>
              <a:rPr lang="en-US" sz="4400" dirty="0" smtClean="0">
                <a:solidFill>
                  <a:schemeClr val="bg1"/>
                </a:solidFill>
                <a:latin typeface="Arial" pitchFamily="34" charset="0"/>
                <a:cs typeface="Arial" pitchFamily="34" charset="0"/>
              </a:rPr>
              <a:t>“be ready always to give answer</a:t>
            </a:r>
          </a:p>
          <a:p>
            <a:pPr algn="ctr"/>
            <a:r>
              <a:rPr lang="en-US" sz="4400" dirty="0" smtClean="0">
                <a:solidFill>
                  <a:schemeClr val="bg1"/>
                </a:solidFill>
                <a:latin typeface="Arial" pitchFamily="34" charset="0"/>
                <a:cs typeface="Arial" pitchFamily="34" charset="0"/>
              </a:rPr>
              <a:t>to every man that asks you</a:t>
            </a:r>
          </a:p>
          <a:p>
            <a:pPr algn="ctr"/>
            <a:r>
              <a:rPr lang="en-US" sz="4400" dirty="0" smtClean="0">
                <a:solidFill>
                  <a:schemeClr val="bg1"/>
                </a:solidFill>
                <a:latin typeface="Arial" pitchFamily="34" charset="0"/>
                <a:cs typeface="Arial" pitchFamily="34" charset="0"/>
              </a:rPr>
              <a:t>a reason concerning </a:t>
            </a:r>
          </a:p>
          <a:p>
            <a:pPr algn="ctr"/>
            <a:r>
              <a:rPr lang="en-US" sz="4400" dirty="0" smtClean="0">
                <a:solidFill>
                  <a:schemeClr val="bg1"/>
                </a:solidFill>
                <a:latin typeface="Arial" pitchFamily="34" charset="0"/>
                <a:cs typeface="Arial" pitchFamily="34" charset="0"/>
              </a:rPr>
              <a:t>the hope that lies within you”</a:t>
            </a:r>
          </a:p>
          <a:p>
            <a:pPr algn="ctr"/>
            <a:endParaRPr lang="en-US" sz="4400" dirty="0">
              <a:solidFill>
                <a:schemeClr val="bg1"/>
              </a:solidFill>
              <a:latin typeface="Arial" pitchFamily="34" charset="0"/>
              <a:cs typeface="Arial" pitchFamily="34" charset="0"/>
            </a:endParaRPr>
          </a:p>
        </p:txBody>
      </p:sp>
      <p:sp>
        <p:nvSpPr>
          <p:cNvPr id="9" name="Oval 8"/>
          <p:cNvSpPr/>
          <p:nvPr/>
        </p:nvSpPr>
        <p:spPr>
          <a:xfrm>
            <a:off x="1752600" y="3886200"/>
            <a:ext cx="2590800" cy="838200"/>
          </a:xfrm>
          <a:prstGeom prst="ellipse">
            <a:avLst/>
          </a:prstGeom>
          <a:no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6600" b="1" dirty="0" smtClean="0"/>
              <a:t>post script:</a:t>
            </a:r>
            <a:br>
              <a:rPr lang="en-US" sz="6600" b="1" dirty="0" smtClean="0"/>
            </a:br>
            <a:r>
              <a:rPr lang="en-US" sz="6600" b="1" dirty="0" smtClean="0"/>
              <a:t/>
            </a:r>
            <a:br>
              <a:rPr lang="en-US" sz="6600" b="1" dirty="0" smtClean="0"/>
            </a:br>
            <a:r>
              <a:rPr lang="en-US" sz="6600" b="1" dirty="0" smtClean="0"/>
              <a:t>two</a:t>
            </a:r>
            <a:br>
              <a:rPr lang="en-US" sz="6600" b="1" dirty="0" smtClean="0"/>
            </a:br>
            <a:r>
              <a:rPr lang="en-US" sz="6600" b="1" dirty="0" smtClean="0"/>
              <a:t>arguments from</a:t>
            </a:r>
            <a:br>
              <a:rPr lang="en-US" sz="6600" b="1" dirty="0" smtClean="0"/>
            </a:br>
            <a:r>
              <a:rPr lang="en-US" sz="6600" b="1" dirty="0" smtClean="0"/>
              <a:t>unbelievers</a:t>
            </a:r>
            <a:br>
              <a:rPr lang="en-US" sz="6600" b="1" dirty="0" smtClean="0"/>
            </a:br>
            <a:endParaRPr lang="en-US" sz="3600" b="1"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1"/>
          </a:solidFill>
        </p:spPr>
        <p:txBody>
          <a:bodyPr>
            <a:normAutofit/>
          </a:bodyPr>
          <a:lstStyle/>
          <a:p>
            <a:pPr algn="l"/>
            <a:r>
              <a:rPr lang="en-US" sz="2800" b="1" dirty="0" smtClean="0">
                <a:latin typeface="+mn-lt"/>
              </a:rPr>
              <a:t>from: debunkingchristianity.blogspot.com            -</a:t>
            </a:r>
            <a:r>
              <a:rPr lang="en-US" sz="2800" b="1" i="1" dirty="0" smtClean="0">
                <a:latin typeface="+mn-lt"/>
              </a:rPr>
              <a:t>J. Loftus</a:t>
            </a:r>
            <a:r>
              <a:rPr lang="en-US" sz="1600" dirty="0" smtClean="0">
                <a:latin typeface="Arial Narrow" pitchFamily="34" charset="0"/>
                <a:hlinkClick r:id="rId2"/>
              </a:rPr>
              <a:t> http://debunkingchristianity.blogspot.com/2011/10/assessing-minimal-facts-approach-of.html </a:t>
            </a:r>
            <a:r>
              <a:rPr lang="en-US" sz="2400" b="1" dirty="0" smtClean="0"/>
              <a:t/>
            </a:r>
            <a:br>
              <a:rPr lang="en-US" sz="2400" b="1" dirty="0" smtClean="0"/>
            </a:br>
            <a:r>
              <a:rPr lang="en-US" sz="2400" b="1" i="1" dirty="0" err="1" smtClean="0">
                <a:latin typeface="+mn-lt"/>
              </a:rPr>
              <a:t>Habermas</a:t>
            </a:r>
            <a:r>
              <a:rPr lang="en-US" sz="2400" b="1" i="1" dirty="0" smtClean="0">
                <a:latin typeface="+mn-lt"/>
              </a:rPr>
              <a:t> and </a:t>
            </a:r>
            <a:r>
              <a:rPr lang="en-US" sz="2400" b="1" i="1" dirty="0" err="1" smtClean="0">
                <a:latin typeface="+mn-lt"/>
              </a:rPr>
              <a:t>Licona</a:t>
            </a:r>
            <a:r>
              <a:rPr lang="en-US" sz="2400" b="1" i="1" dirty="0" smtClean="0">
                <a:latin typeface="+mn-lt"/>
              </a:rPr>
              <a:t> ignore the fact that a miraculous resurrection is always going to be more improbable than any improbable speculation about what may have happened instead. ... Unless they can show that our “improbable” explanations are more improbable than a miracle (and they never do), their argument can’t even get off the ground.</a:t>
            </a:r>
            <a:br>
              <a:rPr lang="en-US" sz="2400" b="1" i="1" dirty="0" smtClean="0">
                <a:latin typeface="+mn-lt"/>
              </a:rPr>
            </a:br>
            <a:r>
              <a:rPr lang="en-US" sz="2400" b="1" i="1" dirty="0" smtClean="0">
                <a:latin typeface="+mn-lt"/>
              </a:rPr>
              <a:t/>
            </a:r>
            <a:br>
              <a:rPr lang="en-US" sz="2400" b="1" i="1" dirty="0" smtClean="0">
                <a:latin typeface="+mn-lt"/>
              </a:rPr>
            </a:br>
            <a:r>
              <a:rPr lang="en-US" sz="2400" b="1" dirty="0" smtClean="0">
                <a:latin typeface="+mn-lt"/>
              </a:rPr>
              <a:t>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dirty="0" smtClean="0">
                <a:latin typeface="Arial Narrow" pitchFamily="34" charset="0"/>
              </a:rPr>
              <a:t/>
            </a:r>
            <a:br>
              <a:rPr lang="en-US" sz="2400" dirty="0" smtClean="0">
                <a:latin typeface="Arial Narrow" pitchFamily="34" charset="0"/>
              </a:rPr>
            </a:br>
            <a:r>
              <a:rPr lang="en-US" sz="2400" dirty="0" smtClean="0">
                <a:latin typeface="Arial Narrow" pitchFamily="34" charset="0"/>
              </a:rPr>
              <a:t/>
            </a:r>
            <a:br>
              <a:rPr lang="en-US" sz="2400" dirty="0" smtClean="0">
                <a:latin typeface="Arial Narrow" pitchFamily="34" charset="0"/>
              </a:rPr>
            </a:br>
            <a:endParaRPr lang="en-US" sz="2400" dirty="0">
              <a:latin typeface="+mn-lt"/>
            </a:endParaRPr>
          </a:p>
        </p:txBody>
      </p:sp>
      <p:sp>
        <p:nvSpPr>
          <p:cNvPr id="3" name="Rectangle 2"/>
          <p:cNvSpPr/>
          <p:nvPr/>
        </p:nvSpPr>
        <p:spPr>
          <a:xfrm>
            <a:off x="0" y="2362200"/>
            <a:ext cx="9144000" cy="449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
            </a:r>
            <a:br>
              <a:rPr lang="en-US" sz="2000" dirty="0" smtClean="0">
                <a:solidFill>
                  <a:schemeClr val="tx1"/>
                </a:solidFill>
              </a:rPr>
            </a:br>
            <a:r>
              <a:rPr lang="en-US" sz="2400" b="1" dirty="0" smtClean="0">
                <a:solidFill>
                  <a:schemeClr val="tx1"/>
                </a:solidFill>
              </a:rPr>
              <a:t>REPLY:     How did life originate? By Creator ? Or by chance?</a:t>
            </a:r>
            <a:br>
              <a:rPr lang="en-US" sz="2400" b="1" dirty="0" smtClean="0">
                <a:solidFill>
                  <a:schemeClr val="tx1"/>
                </a:solidFill>
              </a:rPr>
            </a:br>
            <a:r>
              <a:rPr lang="en-US" sz="2400" b="1" dirty="0" smtClean="0">
                <a:solidFill>
                  <a:schemeClr val="tx1"/>
                </a:solidFill>
              </a:rPr>
              <a:t>The atheist rejects the regeneration of life with a purpose,</a:t>
            </a:r>
            <a:br>
              <a:rPr lang="en-US" sz="2400" b="1" dirty="0" smtClean="0">
                <a:solidFill>
                  <a:schemeClr val="tx1"/>
                </a:solidFill>
              </a:rPr>
            </a:br>
            <a:r>
              <a:rPr lang="en-US" sz="2400" b="1" dirty="0" smtClean="0">
                <a:solidFill>
                  <a:schemeClr val="tx1"/>
                </a:solidFill>
              </a:rPr>
              <a:t> but accepts the generation of life from without a purpose.</a:t>
            </a:r>
            <a:br>
              <a:rPr lang="en-US" sz="2400" b="1" dirty="0" smtClean="0">
                <a:solidFill>
                  <a:schemeClr val="tx1"/>
                </a:solidFill>
              </a:rPr>
            </a:br>
            <a:r>
              <a:rPr lang="en-US" sz="2400" b="1" dirty="0" smtClean="0">
                <a:solidFill>
                  <a:schemeClr val="tx1"/>
                </a:solidFill>
              </a:rPr>
              <a:t> Which is more inexplicable? </a:t>
            </a:r>
            <a:br>
              <a:rPr lang="en-US" sz="2400" b="1" dirty="0" smtClean="0">
                <a:solidFill>
                  <a:schemeClr val="tx1"/>
                </a:solidFill>
              </a:rPr>
            </a:br>
            <a:r>
              <a:rPr lang="en-US" sz="2400" b="1" dirty="0" smtClean="0">
                <a:solidFill>
                  <a:schemeClr val="tx1"/>
                </a:solidFill>
              </a:rPr>
              <a:t>Resurrection is unquestionably remarkable. But for those who see in creation the power of the creator, the question is not whether or not he  is powerful enough to raise the dead. (cf.Ac.</a:t>
            </a:r>
            <a:r>
              <a:rPr lang="en-US" sz="2400" b="1" i="1" dirty="0" smtClean="0">
                <a:solidFill>
                  <a:schemeClr val="tx1"/>
                </a:solidFill>
              </a:rPr>
              <a:t>26:9)</a:t>
            </a: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Atheists &amp; theists both believe in remarkable things. </a:t>
            </a:r>
          </a:p>
          <a:p>
            <a:r>
              <a:rPr lang="en-US" sz="2400" b="1" dirty="0" smtClean="0">
                <a:solidFill>
                  <a:schemeClr val="tx1"/>
                </a:solidFill>
              </a:rPr>
              <a:t>The atheist accepts the generation of life from non-life, w/o design.</a:t>
            </a:r>
          </a:p>
          <a:p>
            <a:r>
              <a:rPr lang="en-US" sz="2400" b="1" dirty="0" smtClean="0">
                <a:solidFill>
                  <a:schemeClr val="tx1"/>
                </a:solidFill>
              </a:rPr>
              <a:t>The Christian believes in the generation of life by God, and the regeneration of life, with design, with a reason.  </a:t>
            </a:r>
            <a:br>
              <a:rPr lang="en-US" sz="2400" b="1" dirty="0" smtClean="0">
                <a:solidFill>
                  <a:schemeClr val="tx1"/>
                </a:solidFill>
              </a:rPr>
            </a:br>
            <a:r>
              <a:rPr lang="en-US" sz="2400" b="1" dirty="0" smtClean="0">
                <a:solidFill>
                  <a:schemeClr val="tx1"/>
                </a:solidFill>
              </a:rPr>
              <a:t>	  WHICH OF THOSE BELIEFS LACKS AN ADEQUATE CAUSE?</a:t>
            </a:r>
          </a:p>
          <a:p>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endParaRPr lang="en-US" sz="3600" dirty="0">
              <a:solidFill>
                <a:srgbClr val="FFFF00"/>
              </a:solidFill>
              <a:latin typeface="Arial Black"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0" y="0"/>
            <a:ext cx="7289415" cy="6858000"/>
          </a:xfrm>
          <a:prstGeom prst="rect">
            <a:avLst/>
          </a:prstGeom>
          <a:noFill/>
          <a:ln w="9525">
            <a:noFill/>
            <a:miter lim="800000"/>
            <a:headEnd/>
            <a:tailEnd/>
          </a:ln>
        </p:spPr>
      </p:pic>
      <p:sp>
        <p:nvSpPr>
          <p:cNvPr id="14" name="Rounded Rectangular Callout 13"/>
          <p:cNvSpPr/>
          <p:nvPr/>
        </p:nvSpPr>
        <p:spPr>
          <a:xfrm>
            <a:off x="2133600" y="228600"/>
            <a:ext cx="6553200" cy="5334000"/>
          </a:xfrm>
          <a:prstGeom prst="wedgeRoundRectCallout">
            <a:avLst>
              <a:gd name="adj1" fmla="val -58615"/>
              <a:gd name="adj2" fmla="val 2552"/>
              <a:gd name="adj3" fmla="val 16667"/>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r>
              <a:rPr lang="en-US" sz="3200" b="1" dirty="0" smtClean="0">
                <a:latin typeface="Arial" pitchFamily="34" charset="0"/>
                <a:cs typeface="Arial" pitchFamily="34" charset="0"/>
              </a:rPr>
              <a:t>The role of the Resurrection</a:t>
            </a:r>
          </a:p>
          <a:p>
            <a:r>
              <a:rPr lang="en-US" sz="3200" dirty="0" smtClean="0">
                <a:latin typeface="Arial" pitchFamily="34" charset="0"/>
                <a:cs typeface="Arial" pitchFamily="34" charset="0"/>
              </a:rPr>
              <a:t>Believers and skeptics agree: the Christian faith depends on the Resurrection. Paul wrote that “if Christ has not been raised, your faith is futile…” …</a:t>
            </a:r>
          </a:p>
        </p:txBody>
      </p:sp>
      <p:sp>
        <p:nvSpPr>
          <p:cNvPr id="13" name="Rounded Rectangular Callout 12"/>
          <p:cNvSpPr/>
          <p:nvPr/>
        </p:nvSpPr>
        <p:spPr>
          <a:xfrm>
            <a:off x="2438400" y="457200"/>
            <a:ext cx="6400800" cy="5867400"/>
          </a:xfrm>
          <a:prstGeom prst="wedgeRoundRectCallout">
            <a:avLst>
              <a:gd name="adj1" fmla="val -62605"/>
              <a:gd name="adj2" fmla="val 663"/>
              <a:gd name="adj3" fmla="val 16667"/>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But </a:t>
            </a:r>
            <a:r>
              <a:rPr lang="en-US" sz="3200" dirty="0" err="1" smtClean="0">
                <a:latin typeface="Arial" pitchFamily="34" charset="0"/>
                <a:cs typeface="Arial" pitchFamily="34" charset="0"/>
              </a:rPr>
              <a:t>Habermas</a:t>
            </a:r>
            <a:r>
              <a:rPr lang="en-US" sz="3200" dirty="0" smtClean="0">
                <a:latin typeface="Arial" pitchFamily="34" charset="0"/>
                <a:cs typeface="Arial" pitchFamily="34" charset="0"/>
              </a:rPr>
              <a:t> and </a:t>
            </a:r>
            <a:r>
              <a:rPr lang="en-US" sz="3200" dirty="0" err="1" smtClean="0">
                <a:latin typeface="Arial" pitchFamily="34" charset="0"/>
                <a:cs typeface="Arial" pitchFamily="34" charset="0"/>
              </a:rPr>
              <a:t>Licona</a:t>
            </a:r>
            <a:r>
              <a:rPr lang="en-US" sz="3200" dirty="0" smtClean="0">
                <a:latin typeface="Arial" pitchFamily="34" charset="0"/>
                <a:cs typeface="Arial" pitchFamily="34" charset="0"/>
              </a:rPr>
              <a:t> want things to work the other way, too. If we have evidence for Jesus’ resurrection, they say, that </a:t>
            </a:r>
            <a:r>
              <a:rPr lang="en-US" sz="3200" i="1" dirty="0" smtClean="0">
                <a:latin typeface="Arial" pitchFamily="34" charset="0"/>
                <a:cs typeface="Arial" pitchFamily="34" charset="0"/>
              </a:rPr>
              <a:t>confirms</a:t>
            </a:r>
            <a:r>
              <a:rPr lang="en-US" sz="3200" dirty="0" smtClean="0">
                <a:latin typeface="Arial" pitchFamily="34" charset="0"/>
                <a:cs typeface="Arial" pitchFamily="34" charset="0"/>
              </a:rPr>
              <a:t> the truth of Christianity’s claims … </a:t>
            </a:r>
          </a:p>
          <a:p>
            <a:r>
              <a:rPr lang="en-US" sz="3200" dirty="0" smtClean="0">
                <a:latin typeface="Arial" pitchFamily="34" charset="0"/>
                <a:cs typeface="Arial" pitchFamily="34" charset="0"/>
              </a:rPr>
              <a:t>If we have evidence that Jesus rose from the dead, what does that show? That Jesus rose from the dead. And that’s it.</a:t>
            </a:r>
            <a:endParaRPr lang="en-US" sz="3200" dirty="0">
              <a:latin typeface="Arial" pitchFamily="34" charset="0"/>
              <a:cs typeface="Arial" pitchFamily="34" charset="0"/>
            </a:endParaRPr>
          </a:p>
        </p:txBody>
      </p:sp>
      <p:sp>
        <p:nvSpPr>
          <p:cNvPr id="12" name="Rounded Rectangular Callout 11"/>
          <p:cNvSpPr/>
          <p:nvPr/>
        </p:nvSpPr>
        <p:spPr>
          <a:xfrm>
            <a:off x="2514600" y="762000"/>
            <a:ext cx="6400800" cy="5791200"/>
          </a:xfrm>
          <a:prstGeom prst="wedgeRoundRectCallout">
            <a:avLst>
              <a:gd name="adj1" fmla="val -63168"/>
              <a:gd name="adj2" fmla="val 1266"/>
              <a:gd name="adj3" fmla="val 16667"/>
            </a:avLst>
          </a:prstGeom>
          <a:solidFill>
            <a:srgbClr val="002060"/>
          </a:solidFill>
        </p:spPr>
        <p:style>
          <a:lnRef idx="0">
            <a:schemeClr val="accent4"/>
          </a:lnRef>
          <a:fillRef idx="3">
            <a:schemeClr val="accent4"/>
          </a:fillRef>
          <a:effectRef idx="3">
            <a:schemeClr val="accent4"/>
          </a:effectRef>
          <a:fontRef idx="minor">
            <a:schemeClr val="lt1"/>
          </a:fontRef>
        </p:style>
        <p:txBody>
          <a:bodyPr rtlCol="0" anchor="ctr"/>
          <a:lstStyle/>
          <a:p>
            <a:r>
              <a:rPr lang="en-US" sz="3200" dirty="0" smtClean="0">
                <a:latin typeface="Arial" pitchFamily="34" charset="0"/>
                <a:cs typeface="Arial" pitchFamily="34" charset="0"/>
              </a:rPr>
              <a:t>Evidence for the Resurrection would not tell us if Jesus was God or man… Was Jesus even </a:t>
            </a:r>
            <a:r>
              <a:rPr lang="en-US" sz="3200" i="1" dirty="0" smtClean="0">
                <a:latin typeface="Arial" pitchFamily="34" charset="0"/>
                <a:cs typeface="Arial" pitchFamily="34" charset="0"/>
              </a:rPr>
              <a:t>trying</a:t>
            </a:r>
            <a:r>
              <a:rPr lang="en-US" sz="3200" dirty="0" smtClean="0">
                <a:latin typeface="Arial" pitchFamily="34" charset="0"/>
                <a:cs typeface="Arial" pitchFamily="34" charset="0"/>
              </a:rPr>
              <a:t> to start a religion? These and other questions </a:t>
            </a:r>
            <a:r>
              <a:rPr lang="en-US" sz="3200" i="1" dirty="0" smtClean="0">
                <a:latin typeface="Arial" pitchFamily="34" charset="0"/>
                <a:cs typeface="Arial" pitchFamily="34" charset="0"/>
              </a:rPr>
              <a:t>would remain unanswered</a:t>
            </a:r>
            <a:r>
              <a:rPr lang="en-US" sz="3200" dirty="0" smtClean="0">
                <a:latin typeface="Arial" pitchFamily="34" charset="0"/>
                <a:cs typeface="Arial" pitchFamily="34" charset="0"/>
              </a:rPr>
              <a:t> by the evidence, even if the resurrection could be proven.</a:t>
            </a:r>
            <a:endParaRPr lang="en-US" sz="3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6700" dirty="0" smtClean="0">
                <a:solidFill>
                  <a:srgbClr val="FFFF00"/>
                </a:solidFill>
                <a:latin typeface="Arial Black" pitchFamily="34" charset="0"/>
              </a:rPr>
              <a:t>Romans 1.4</a:t>
            </a:r>
            <a:br>
              <a:rPr lang="en-US" sz="6700" dirty="0" smtClean="0">
                <a:solidFill>
                  <a:srgbClr val="FFFF00"/>
                </a:solidFill>
                <a:latin typeface="Arial Black" pitchFamily="34" charset="0"/>
              </a:rPr>
            </a:br>
            <a:r>
              <a:rPr lang="en-US" sz="5400" dirty="0" smtClean="0">
                <a:solidFill>
                  <a:srgbClr val="FFFF00"/>
                </a:solidFill>
                <a:latin typeface="Arial Black" pitchFamily="34" charset="0"/>
              </a:rPr>
              <a:t/>
            </a:r>
            <a:br>
              <a:rPr lang="en-US" sz="5400" dirty="0" smtClean="0">
                <a:solidFill>
                  <a:srgbClr val="FFFF00"/>
                </a:solidFill>
                <a:latin typeface="Arial Black" pitchFamily="34" charset="0"/>
              </a:rPr>
            </a:br>
            <a:r>
              <a:rPr lang="en-US" sz="5400" dirty="0" smtClean="0">
                <a:solidFill>
                  <a:schemeClr val="bg1"/>
                </a:solidFill>
                <a:latin typeface="Arial Black" pitchFamily="34" charset="0"/>
              </a:rPr>
              <a:t>declared to be</a:t>
            </a:r>
            <a:br>
              <a:rPr lang="en-US" sz="5400" dirty="0" smtClean="0">
                <a:solidFill>
                  <a:schemeClr val="bg1"/>
                </a:solidFill>
                <a:latin typeface="Arial Black" pitchFamily="34" charset="0"/>
              </a:rPr>
            </a:br>
            <a:r>
              <a:rPr lang="en-US" sz="5400" dirty="0" smtClean="0">
                <a:solidFill>
                  <a:schemeClr val="bg1"/>
                </a:solidFill>
                <a:latin typeface="Arial Black" pitchFamily="34" charset="0"/>
              </a:rPr>
              <a:t> the Son of God</a:t>
            </a:r>
            <a:br>
              <a:rPr lang="en-US" sz="5400" dirty="0" smtClean="0">
                <a:solidFill>
                  <a:schemeClr val="bg1"/>
                </a:solidFill>
                <a:latin typeface="Arial Black" pitchFamily="34" charset="0"/>
              </a:rPr>
            </a:br>
            <a:r>
              <a:rPr lang="en-US" sz="5400" dirty="0" smtClean="0">
                <a:solidFill>
                  <a:schemeClr val="bg1"/>
                </a:solidFill>
                <a:latin typeface="Arial Black" pitchFamily="34" charset="0"/>
              </a:rPr>
              <a:t> by the resurrection</a:t>
            </a:r>
            <a:br>
              <a:rPr lang="en-US" sz="5400" dirty="0" smtClean="0">
                <a:solidFill>
                  <a:schemeClr val="bg1"/>
                </a:solidFill>
                <a:latin typeface="Arial Black" pitchFamily="34" charset="0"/>
              </a:rPr>
            </a:br>
            <a:r>
              <a:rPr lang="en-US" sz="5400" dirty="0" smtClean="0">
                <a:solidFill>
                  <a:schemeClr val="bg1"/>
                </a:solidFill>
                <a:latin typeface="Arial Black" pitchFamily="34" charset="0"/>
              </a:rPr>
              <a:t>from the dead</a:t>
            </a:r>
            <a:br>
              <a:rPr lang="en-US" sz="5400" dirty="0" smtClean="0">
                <a:solidFill>
                  <a:schemeClr val="bg1"/>
                </a:solidFill>
                <a:latin typeface="Arial Black" pitchFamily="34" charset="0"/>
              </a:rPr>
            </a:br>
            <a:endParaRPr lang="en-US" sz="54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normAutofit/>
          </a:bodyPr>
          <a:lstStyle/>
          <a:p>
            <a:r>
              <a:rPr lang="en-US" sz="3600" dirty="0" smtClean="0">
                <a:solidFill>
                  <a:srgbClr val="FFFF00"/>
                </a:solidFill>
                <a:latin typeface="Arial Black" pitchFamily="34" charset="0"/>
              </a:rPr>
              <a:t/>
            </a:r>
            <a:br>
              <a:rPr lang="en-US" sz="3600" dirty="0" smtClean="0">
                <a:solidFill>
                  <a:srgbClr val="FFFF00"/>
                </a:solidFill>
                <a:latin typeface="Arial Black" pitchFamily="34" charset="0"/>
              </a:rPr>
            </a:br>
            <a:r>
              <a:rPr lang="en-US" sz="4800" dirty="0" err="1" smtClean="0">
                <a:solidFill>
                  <a:schemeClr val="bg1"/>
                </a:solidFill>
                <a:latin typeface="Monotype Corsiva" panose="03010101010201010101" pitchFamily="66" charset="0"/>
              </a:rPr>
              <a:t>fini</a:t>
            </a:r>
            <a:endParaRPr lang="en-US" sz="4800" dirty="0">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38959674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429000"/>
          </a:xfrm>
        </p:spPr>
        <p:txBody>
          <a:bodyPr>
            <a:normAutofit/>
          </a:bodyPr>
          <a:lstStyle/>
          <a:p>
            <a:r>
              <a:rPr lang="en-US" sz="8800" b="1" i="1" dirty="0" smtClean="0"/>
              <a:t>supplemental</a:t>
            </a:r>
            <a:br>
              <a:rPr lang="en-US" sz="8800" b="1" i="1" dirty="0" smtClean="0"/>
            </a:br>
            <a:r>
              <a:rPr lang="en-US" sz="8800" b="1" i="1" dirty="0" smtClean="0"/>
              <a:t>charts</a:t>
            </a:r>
            <a:endParaRPr lang="en-US" sz="88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59002</TotalTime>
  <Words>4449</Words>
  <Application>Microsoft Office PowerPoint</Application>
  <PresentationFormat>On-screen Show (4:3)</PresentationFormat>
  <Paragraphs>846</Paragraphs>
  <Slides>147</Slides>
  <Notes>8</Notes>
  <HiddenSlides>0</HiddenSlides>
  <MMClips>0</MMClips>
  <ScaleCrop>false</ScaleCrop>
  <HeadingPairs>
    <vt:vector size="6" baseType="variant">
      <vt:variant>
        <vt:lpstr>Fonts Used</vt:lpstr>
      </vt:variant>
      <vt:variant>
        <vt:i4>19</vt:i4>
      </vt:variant>
      <vt:variant>
        <vt:lpstr>Theme</vt:lpstr>
      </vt:variant>
      <vt:variant>
        <vt:i4>9</vt:i4>
      </vt:variant>
      <vt:variant>
        <vt:lpstr>Slide Titles</vt:lpstr>
      </vt:variant>
      <vt:variant>
        <vt:i4>147</vt:i4>
      </vt:variant>
    </vt:vector>
  </HeadingPairs>
  <TitlesOfParts>
    <vt:vector size="175" baseType="lpstr">
      <vt:lpstr>Gungsuh</vt:lpstr>
      <vt:lpstr>Aharoni</vt:lpstr>
      <vt:lpstr>Arial</vt:lpstr>
      <vt:lpstr>Arial Black</vt:lpstr>
      <vt:lpstr>Arial Narrow</vt:lpstr>
      <vt:lpstr>Calibri</vt:lpstr>
      <vt:lpstr>Calibri Light</vt:lpstr>
      <vt:lpstr>Candara</vt:lpstr>
      <vt:lpstr>Century Gothic</vt:lpstr>
      <vt:lpstr>Impact</vt:lpstr>
      <vt:lpstr>Kartika</vt:lpstr>
      <vt:lpstr>Monotype Corsiva</vt:lpstr>
      <vt:lpstr>Narkisim</vt:lpstr>
      <vt:lpstr>Nyala</vt:lpstr>
      <vt:lpstr>Papyrus</vt:lpstr>
      <vt:lpstr>Tahoma</vt:lpstr>
      <vt:lpstr>Times New Roman</vt:lpstr>
      <vt:lpstr>Wingdings</vt:lpstr>
      <vt:lpstr>Wingdings 2</vt:lpstr>
      <vt:lpstr>Office Theme</vt:lpstr>
      <vt:lpstr>Blank Presentation</vt:lpstr>
      <vt:lpstr>1_Office Theme</vt:lpstr>
      <vt:lpstr>3_Office Theme</vt:lpstr>
      <vt:lpstr>6_Office Theme</vt:lpstr>
      <vt:lpstr>5_Office Theme</vt:lpstr>
      <vt:lpstr>7_Office Theme</vt:lpstr>
      <vt:lpstr>8_Office Theme</vt:lpstr>
      <vt:lpstr>2_Office Theme</vt:lpstr>
      <vt:lpstr>                                                                                                                                                         </vt:lpstr>
      <vt:lpstr>PowerPoint Presentation</vt:lpstr>
      <vt:lpstr>     establishing evidence for the resurrection for the skeptic   sbsmelser@comcast.net</vt:lpstr>
      <vt:lpstr>1 Peter 3.15</vt:lpstr>
      <vt:lpstr>         John 1:46  Acts 17:11       </vt:lpstr>
      <vt:lpstr>PowerPoint Presentation</vt:lpstr>
      <vt:lpstr> three observations regarding the gospel &amp; unbelievers        </vt:lpstr>
      <vt:lpstr>             When Paul arrived in a city…  what percentage of the population (on average) were unbelievers?      </vt:lpstr>
      <vt:lpstr> three observations regarding the gospel &amp; unbelievers        </vt:lpstr>
      <vt:lpstr>when teaching unbelievers:  back up to a starting point   To a Jewish audience (Ac.13), Paul began where they were. To a Greek audience  (Ac.17), Paul began where they were.                   </vt:lpstr>
      <vt:lpstr> three observations regarding the gospel &amp; unbelievers        </vt:lpstr>
      <vt:lpstr>       Jesus taught an evidence based faith   John 5:31 &amp; ff      </vt:lpstr>
      <vt:lpstr>evidence based faith:    JOHN 5:31-39           </vt:lpstr>
      <vt:lpstr>       a reminder:   FEELINGS (one way or the other) DON’T CREATE FACTS:   GEN. 37                 LUKE 22       </vt:lpstr>
      <vt:lpstr>                 </vt:lpstr>
      <vt:lpstr>evidence based faith:    LUKE 5:24           </vt:lpstr>
      <vt:lpstr>             reasoning from the seen to the unseen :         JURORS       BUSINESS    MARRIAGE</vt:lpstr>
      <vt:lpstr>faith &amp; evidence: an analogy  For those like Thomas, who demand walking fully by sight, rather than needing to have faith, stop and realize how essential faith is in other aspects of our lives as well.   Consider marriage. In Proverbs 7, a man is married to an adulterous. When he leaves home for a journey, she betrays him. In chapter 31, a wiser man has married a worthy woman (Prov. 31). The heart of this husband "trusts" in his wife (ie., has faith in her). Why? Not because he can see her when he's away, for he cannot. He can have faith in what he can't see, based on what he has seen: that she does him good, and not evil, and that she is a woman that fears God. Faith is an essential part of life, both spiritual and family-wise.  We all believe in things &amp; people, that we cannot see right now. That is not irrational, but rational, when there is sufficient basis for faith.  </vt:lpstr>
      <vt:lpstr>     establishing evidence for the resurrection for the skeptic   sbsmelser@comcast.net</vt:lpstr>
      <vt:lpstr>PowerPoint Presentation</vt:lpstr>
      <vt:lpstr>       Secular history     &amp;     Biblical History           </vt:lpstr>
      <vt:lpstr>FACT 1.  Jesus of Nazareth, known also as the Christ, was put to death by crucifixion during the reign of Tiberius, at the orders of Pontius Pilate.    Historical attestation is found in Christian, Roman, Greek, and Jewish sources.        </vt:lpstr>
      <vt:lpstr>PowerPoint Presentation</vt:lpstr>
      <vt:lpstr>       </vt:lpstr>
      <vt:lpstr>PowerPoint Presentation</vt:lpstr>
      <vt:lpstr>PowerPoint Presentation</vt:lpstr>
      <vt:lpstr>PowerPoint Presentation</vt:lpstr>
      <vt:lpstr>establishing evidence for the resurrection of Jesus</vt:lpstr>
      <vt:lpstr>PowerPoint Presentation</vt:lpstr>
      <vt:lpstr>FACT 1.  Jesus of Nazareth, known also as the Christ, was put to death by crucifixion during the reign of Tiberius, at the orders of Pontius Pilate.    Historical attestation is found in Christian, Roman, Greek, and Jewish sources.        </vt:lpstr>
      <vt:lpstr>PowerPoint Presentation</vt:lpstr>
      <vt:lpstr>Jerusalem,  circa 30 ad                           Luke 23. 33-56</vt:lpstr>
      <vt:lpstr>          </vt:lpstr>
      <vt:lpstr>crucifixion &amp; roman subjects </vt:lpstr>
      <vt:lpstr>        </vt:lpstr>
      <vt:lpstr>Lk.23:55-56 “the women… beheld the tomb, and how his body was laid. And they returned, and prepared spices and ointments.  And on the sabbath,  they rested according to the commandment.  But on the first day of the week, at early dawn, they came unto the tomb, bringing the spices which they had prepared…”</vt:lpstr>
      <vt:lpstr>PowerPoint Presentation</vt:lpstr>
      <vt:lpstr>cf. Acts 5.36-37</vt:lpstr>
      <vt:lpstr>PowerPoint Presentation</vt:lpstr>
      <vt:lpstr>       John 19:38-20:10      </vt:lpstr>
      <vt:lpstr>     From the apostle John:  cf. John 21.18-24  already in circulation by c.125+/- AD;  John Rylands fragment / P52  ( Jn.18 )</vt:lpstr>
      <vt:lpstr>“He is not here, he is risen” Mt.28:6  the stone is rolled back… “he is not here, behold, the place where they laid him!” Mk.16:4-6  “they entered in, and found not the body of Jesus” Lk 24:3  “and behold, the linen cloths lying” Jn.20:6</vt:lpstr>
      <vt:lpstr>FACT 2.  The tomb was reported empty      The disciples reported that the tomb was  empty and that Jesus rose from the dead   (Mt. 28; Mk 16; Lk 24; Jn 20)    Unbelieving Jews said the tomb was empty  because the disciples stole the body  (Mt. 28:15b)  Diametrically opposed as to why the tomb was empty, one point was agreed upon by both explanations:         the body was not there.</vt:lpstr>
      <vt:lpstr>PowerPoint Presentation</vt:lpstr>
      <vt:lpstr>PowerPoint Presentation</vt:lpstr>
      <vt:lpstr>PowerPoint Presentation</vt:lpstr>
      <vt:lpstr>      </vt:lpstr>
      <vt:lpstr> two  further observations  on the empty tomb…    </vt:lpstr>
      <vt:lpstr>(a.)  LOCALE:   The church began in Jerusalem,  the city of Jesus’ death &amp; burial.         </vt:lpstr>
      <vt:lpstr>(b.)  Jewish views on female witnesses:   “any evidence which a woman [gives] is not valid...  A robber is qualified to give the same evidence as a woman”            -Talmud, Rosh Hashannah 1.8     (Habermas / Licona 72)       “let not the testimony of women be admitted … it is probable they may not speak the truth, either out of hope of gain, or fear of punishment”       -Josephus,  Antiquities 4.8.15         </vt:lpstr>
      <vt:lpstr>In The Case for the Ressurection of Jesus,  Habermas and Licona lay out a minimal facts case for the resurrection, starting with  points that are granted by “virtually all scholars on the subject, even the skeptical ones.” (p.47).  Though the empty tomb is not acknowledged that fully:  “it is accepted as a fact of history by an impressive majority …  Habermas discovered that roughly 75 percent of scholars on the subject accept the empty tomb as historical fact.” (p.70). </vt:lpstr>
      <vt:lpstr>  an empty tomb  does not prove a resurrection</vt:lpstr>
      <vt:lpstr> alternate  explanations of the empty tomb          various other explanations have been             offered over the centuries, such as:   a.) The tomb was empty because the disciples  stole the body  b.) The tomb was empty because Jesus was  buried alive and recovered  c.) The tomb was empty because they  mistakenly returned to a different tomb</vt:lpstr>
      <vt:lpstr> alternate  explanations of the empty tomb          various other explanations have been             offered over the centuries, such as:   a.) The tomb was empty because the disciples  stole the body  b.) The tomb was empty because Jesus was  buried alive and recovered  c.) The tomb was empty because they  mistakenly returned to a different tomb</vt:lpstr>
      <vt:lpstr> alternate  explanations of the empty tomb          various other explanations have been             offered over the centuries, such as:   a.) The tomb was empty because the disciples  stole the body  b.) The tomb was empty because Jesus was  buried alive and recovered  c.) The tomb was empty because they  mistakenly returned to a different tomb</vt:lpstr>
      <vt:lpstr> alternate  explanations of the empty tomb          various other explanations have been             offered over the centuries, such as:   a.) The tomb was empty because the disciples  stole the body  b.) The tomb was empty because Jesus was  buried alive and recovered  c.) The tomb was empty because they  mistakenly returned to a different tomb</vt:lpstr>
      <vt:lpstr>more than an empty tomb…</vt:lpstr>
      <vt:lpstr>PowerPoint Presentation</vt:lpstr>
      <vt:lpstr>PowerPoint Presentation</vt:lpstr>
      <vt:lpstr>PowerPoint Presentation</vt:lpstr>
      <vt:lpstr>establishing evidence for the resurrection of Jesus</vt:lpstr>
      <vt:lpstr>PowerPoint Presentation</vt:lpstr>
      <vt:lpstr>PowerPoint Presentation</vt:lpstr>
      <vt:lpstr>PowerPoint Presentation</vt:lpstr>
      <vt:lpstr>[3.]  THE DISCIPLES GAVE WITNESS            OF SEEING JESUS ALIVE           </vt:lpstr>
      <vt:lpstr>      I’ve read that the gospel accounts are legendary and from a later generation. For what reason should I even believe  that the earliest disciples actually even made such claims?</vt:lpstr>
      <vt:lpstr>1 Ptr. 3.15 In giving a reason to the skeptic,  the witness list in 1 Cor. 15 is a valuable and early starting point.            </vt:lpstr>
      <vt:lpstr> 1Cor. 15 provides early &amp; dateable evidence against the “later legend” concept </vt:lpstr>
      <vt:lpstr> 1 Cor. &amp; the Gallio / Delphi inscription         “The inscription dates between April and July A.D., 52, and from it, it can be deduced that Gallio was the proconsul of Achaia in the previous year.  Thus Paul’s eighteenth month stay in Corinth (Acts 18:1–18) included the year 51. ”  </vt:lpstr>
      <vt:lpstr>        </vt:lpstr>
      <vt:lpstr>comparing the time frame:</vt:lpstr>
      <vt:lpstr>        </vt:lpstr>
      <vt:lpstr> but we can go back further still: Galatians 1  ( another uncontested letter )  Gal.1:23   “preaching the faith of which he once made havoc.”    In other words,  after his conversion (ca. 33-36 AD)  he had begun preaching the faith that Peter had been preaching earlier.  This brings us back to a very early date.   </vt:lpstr>
      <vt:lpstr>        </vt:lpstr>
      <vt:lpstr>        1Cor. 15:11  “Whether then it be I or they,  so we preach, and so ye believed.”            </vt:lpstr>
      <vt:lpstr>PowerPoint Presentation</vt:lpstr>
      <vt:lpstr>PowerPoint Presentation</vt:lpstr>
      <vt:lpstr> Unbelieving scholars routinely agree that the disciples believed they had seen Jesus. Summing up an overview of more than 1,400 academic sources Habermas reported that :   “perhaps no fact is more widely recognized than that early Christian believers had real experiences that they thought were appearances of the risen Jesus. A critic may claim that what they saw were hallucinations or visions, but he does not deny that they actually experienced something” (p.60). </vt:lpstr>
      <vt:lpstr>PowerPoint Presentation</vt:lpstr>
      <vt:lpstr>PowerPoint Presentation</vt:lpstr>
      <vt:lpstr>PowerPoint Presentation</vt:lpstr>
      <vt:lpstr>The Apology of Tertullian tr. and annotated by W. Reeve;   pp. xvi. 270. [1889.] S 197 AD.</vt:lpstr>
      <vt:lpstr>     So they believed. What does that prove? Islamist terrorists believe, and are willing to die. Does that prove Mohammed a prophet? Does that prove their 72 virgins?</vt:lpstr>
      <vt:lpstr>PowerPoint Presentation</vt:lpstr>
      <vt:lpstr>[5.]  Paul was radically transformed after a reported encounter with Jesus.  Paul’s testimony is powerful and must be either true or false.     If  false:  he was deceived or lying   (options 1 &amp; 2 below).     If  true :   then Jesus is the risen Christ   (option 3 below).  (1.) Paul’s testimony is false, but he was deceived:    (a.) by self   (b.) by someone else.  (2.) Paul’s testimony is false, and he knew it. He made it up.  (3.) Paul’s testimony is true. Jesus is the risen Christ.</vt:lpstr>
      <vt:lpstr>[5.]  Paul was radically transformed after a reported encounter with Jesus.  Paul’s testimony is powerful and must be either true or false.     If  false:  he was deceived or lying   (options 1 &amp; 2 below).     If  true :   then Jesus is the risen Christ   (option 3 below).  (1.) Paul’s testimony is false, but he was deceived:    (a.) by self   (b.) by someone else.  (2.) Paul’s testimony is false, and he knew it. He made it up.  (3.) Paul’s testimony is true. Jesus is the risen Christ.</vt:lpstr>
      <vt:lpstr>(1.) He was deceived?   (a.) self-deception?  Was Paul hallucinating, overcome by guilt and doubt?  Paul was eager to go, and the expedition to Damascus was at his request (Acts 26:9; 9:1-2). Did Paul have a nightmare? It was at midday, and the blinding bright light was seen by the men travelling with him (Acts 2:6:13; 22:6-9).   (b.) deceived by others? Was someone hiding behind a tree, shining a mirror into his eyes?  Would they stay on hand to strike Elymas blind (Acts 13)? Were they on hand to make the crippled walk (Acts 14:8-10)? Furthermore, if after going to the trouble of setting Saul up, why not send him to apostles to control him, rather than leaving him independent as he was (Gal. 1,2)? If he was not deceived by self or by others, but his testimony is false, there is one other option.  (2.) He didn’t believe it, he made it up?  For what possible reason would Saul of Tarsus choose a life of pretending to be the very thing he hated? Why choose a life of persecution, and rejection? Why work so hard to make believes in Christ, and why agonize over the fidelity of brethren in Galatia and Corinth? Why give his soul, life, and death to advane the thing he most wanted to see fail? This is incomprehensible.  (3.) He believed it, because Jesus appeared to him.   “then last of all … he appeared to me also” (1 Cor. 15:8) :  Jesus is the risen Christ. </vt:lpstr>
      <vt:lpstr>WHY?  Why did Saul of Tarsus began proclaiming the very thing he most wanted to destroy?   Why did he give up his acceptance in Judaism for a belief he hated?   Why did he choose to go from persecutor to persecuted?   Why would he devote his life, and sacrifice his liberty and life for what he had utterly opposed?</vt:lpstr>
      <vt:lpstr>  1 Cor. 9.1 1 Cor. 15.1-11  </vt:lpstr>
      <vt:lpstr>conclusion  What explanation accounts for these facts?  What is the explanation for the sudden and radical transformation in Saul of Tarsus?  Why was he willing to undergo such hardship?  Why was the tomb reported empty?  Why did the disciples say they saw Jesus?  Why did they believe they saw Jesus?   What transformed them from fear and despair  to courage and conviction?  What changed history?  John 20:3-8 Acts 2:32 1 Cor. 15:1-8</vt:lpstr>
      <vt:lpstr>PowerPoint Presentation</vt:lpstr>
      <vt:lpstr> Romans 1.4 </vt:lpstr>
      <vt:lpstr>1 Peter 3.15</vt:lpstr>
      <vt:lpstr>post script:  two arguments from unbelievers </vt:lpstr>
      <vt:lpstr>from: debunkingchristianity.blogspot.com            -J. Loftus http://debunkingchristianity.blogspot.com/2011/10/assessing-minimal-facts-approach-of.html  Habermas and Licona ignore the fact that a miraculous resurrection is always going to be more improbable than any improbable speculation about what may have happened instead. ... Unless they can show that our “improbable” explanations are more improbable than a miracle (and they never do), their argument can’t even get off the ground.            </vt:lpstr>
      <vt:lpstr>        </vt:lpstr>
      <vt:lpstr> Romans 1.4  declared to be  the Son of God  by the resurrection from the dead </vt:lpstr>
      <vt:lpstr> fini</vt:lpstr>
      <vt:lpstr>supplemental charts</vt:lpstr>
      <vt:lpstr>bibliography  Barret, C.K. (ed.).  The New Testament Background: Selected Documents. New York: Harper, 1961  Buttrick, George (ed.). The Interpreter’s Dictionary of the Bible. Nashville: Abingdon, 1962  Habermas, Gary &amp; Licona, Michael. The Case for the Resurrection of Jesus. Kregel: Grand Rapids MI, 2004  Lapide, Pinchas (tr. Linns). The Resurrection of Jesus: A Jewish Perspective. London: SPCK, 1984  Loftus, John W. "Debunking Christianity: Assessing The Minimal Facts Approach of Habermas, Licona, and Craig." Debunking Christianity: Assessing The Minimal Facts Approach of Habermas, Licona, and Craig. N.p., 15 Oct. 2011. Web. http://debunkingchristianity.blogspot.com/2011/10/assessing-minimal-facts-approach-of.html  Orr, James (ed.). The International Standard Bible Encyclopedia. Grand Rapids: Eerdmans, 1939  Tertullian. The Apology of Tertullian. Trans. William Reeves. London: Griffith Farran, 1889.  William Whiston (tr.) The Works of Flavius Josephus. Grand Rapids: Baker, 1979    Wright, N.T.  The Resurrection of the Son of God. Fortress Press: Minneapolis, 2003  E.P. Holding (ed.)  Shattering the Christ Myth  Xulon Press, 2007 </vt:lpstr>
      <vt:lpstr>PowerPoint Presentation</vt:lpstr>
      <vt:lpstr>SUGGESTED CHRONOLOGY OF EVENTS AND APPEARANCES The following is not presented as exhaustive or inerrant. It is hoped that it will be helpful. 1. Several women (perhaps in different homes), make plans to go, or meet at the tomb, around dawn. 2.  Mary Magdalene arrives early “while it is yet dark” (John .20:1). Seeing the tomb open, and before finding out what happened, she runs to report the removal of the body. 3. More women arrive “when the sun is risen” (Mark 16:2). They see the angels and hear the message: “He is not here, but is risen.” They depart. 4. Peter and John arrive, look at the grave clothes, and depart (John 20). 5. Mary returns to the tomb. Weeping, and mistaking a man nearby to be the gardener, she asks about the body. When Jesus calls her by name, she turns and sees it is Jesus. 6. Women report the vision of the angels to the disciples (Luke 24). 7. Jesus appears to the women (Matt. 28:9). 8. Jesus appears to two disciples on the road to Emmaus (Luke 24) 9. They report or affirm an appearance to Simon (Luke 24:34; cf. 1 Cor.15:5). 10. Appears to the disciples, late on that first day of the week (Luke 24:36ff.; John 20:19ff). 11. Appears to the disciples again a week later, with Thomas present (John 20:24ff) 12. Appears to the disciples by the Sea of Galilee (John 21) 13. Appears to more than 500, perhaps in Galilee (Matt. 28:10, 16; 1 Cor.15:6) 14. Appears to his brother James (1 Cor. 15:7). 15. Ascends from the Mt. of Olives (Acts 1; Luke 24) 16. Appears to Saul of Tarsus, on the road to Damascus (1Cor. 15:8; cf. Acts 9; 22; 26)  Note: this sequence does not include textual variants which are not present in all the Mss. (Matt. 28:9a [KJV]; Luke 24:12; and Mark 16:9-20).                                                         -S. Smelser</vt:lpstr>
      <vt:lpstr>PowerPoint Presentation</vt:lpstr>
      <vt:lpstr>PowerPoint Presentation</vt:lpstr>
      <vt:lpstr>Now there was about this time Jesus, a wise man,        if it be lawful to call him a man;  for he was a doer of wonderful works, a teacher of such men as receive the truth with pleasure. He drew over to him both many of the Jews and many of the Gentiles.  He was [the] Christ.  And when Pilate, at the suggestion of the principal men amongst us, had condemned him to the cross, those that loved him at the first did not forsake him;  for he appeared to them alive again the third day;  as the divine prophets had foretold these and ten thousand other wonderful things concerning him.  And the tribe of Christians, so named from him, are not extinct at this day.</vt:lpstr>
      <vt:lpstr>PowerPoint Presentation</vt:lpstr>
      <vt:lpstr>the word [called] is inserted into the sentence "He was [called] the Christ" on the basis of Josephus's description of James as "the brother of Jesus called the Christ".  About this time there lived Jesus, a wise man... For he was one who performed paradoxical deeds and was the teacher of such people as accept the truth gladly. He won over many Jews [and many Greeks?].  He was [called] the Christ. When Pilate, upon hearing him accused by men of the highest standing among us,  had condemned him to be crucified,  those who had in the first place come to love him did not give up their affection for him...And the tribe of the Christians, so called after him, has still to this day not disappeared.</vt:lpstr>
      <vt:lpstr>acknowledgment on anti-christian website that treats Christ as a myth:  “Acharya S.” citing Earl Doherty         </vt:lpstr>
      <vt:lpstr>PowerPoint Presentation</vt:lpstr>
      <vt:lpstr>           for further details see chapter in Shattering the Christ Myth  edited by  J.P. Holding</vt:lpstr>
      <vt:lpstr>PowerPoint Presentation</vt:lpstr>
      <vt:lpstr>Non-literal genre: Some would propose that the resurrection accounts be read metaphorically and non literally, as one might read the parables. This may describe a liberal clergyman’s Easter sermon,  but it is pure nonsense to read Paul in 1 Cor.15:1-19, or John chapter 20, and then suggest that the texts were not meant to be read historically. Mythical dying and rising gods: This view portrays the resurrection as a borrowed pagan myth.  Various dying and rising pagan deities were associated with the seasonal cycle of winter and spring, but these were not about actual human beings physically coming back to life after death (Wright 80). According to Habermas and Licona, the revival of Osiris by his wife Isis (in the form of a bird, and for the purpose of   procreation with him) is the “only account of a god who survived death that predates Christianity” (91). The tale is thoroughly dissimilar to the resurrection accounts of Jesus of Nazareth.</vt:lpstr>
      <vt:lpstr>PowerPoint Presentation</vt:lpstr>
      <vt:lpstr>PowerPoint Presentation</vt:lpstr>
      <vt:lpstr>prophecy &amp; foreshadows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Isaac  :   Jesus      </vt:lpstr>
      <vt:lpstr>O.T. foreshadows</vt:lpstr>
      <vt:lpstr>Joseph  :   Jesus      </vt:lpstr>
      <vt:lpstr>O.T. foreshadows</vt:lpstr>
      <vt:lpstr>Jonah  :   Jesus      </vt:lpstr>
      <vt:lpstr>PowerPoint Presentation</vt:lpstr>
      <vt:lpstr>2PETER 1:19   JOHN 5:39  ACTS 3.19-26</vt:lpstr>
      <vt:lpstr>PowerPoint Presentation</vt:lpstr>
      <vt:lpstr>[B.]     SUGGESTED CHRONOLOGY OF EVENTS AND APPEARANCES The following is not presented as exhaustive or inerrant. It is hoped that it will be helpful. 1. Several women (perhaps in different homes), make plans to go, or meet at the tomb, around dawn. 2.  Mary Magdalene arrives early “while it is yet dark” (John .20:1). Seeing the tomb open, and before finding out what happened, she runs to report the removal of the body. 3. More women arrive “when the sun is risen” (Mark 16:2). They see the angels and hear the message: “He is not here, but is risen.” They depart. 4. Peter and John arrive, look at the grave clothes, and depart (John 20). 5. Mary returns to the tomb. Weeping, and mistaking a man nearby to be the gardener, she asks about the body. When Jesus calls her by name, she turns and sees it is Jesus. 6. Women report the vision of the angels to the disciples (Luke 24). 7. Jesus appears to the women (Matt. 28:9). 8. Jesus appears to two disciples on the road to Emmaus (Luke 24) 9. They report or affirm an appearance to Simon (Luke 24:34; cf. 1 Cor.15:5). 10. Appears to the disciples, late on that first day of the week (Luke 24:36ff.; John 20:19ff). 11. Appears to the disciples again a week later, with Thomas present (John 20:24ff) 12. Appears to the disciples by the Sea of Galilee (John 21) 13. Appears to more than 500, perhaps in Galilee (Matt. 28:10, 16; 1 Cor.15:6) 14. Appears to his brother James (1 Cor. 15:7). 15. Ascends from the Mt. of Olives (Acts 1; Luke 24) 16. Appears to Saul of Tarsus, on the road to Damascus (1Cor. 15:8; cf. Acts 9; 22; 26)  Note: this sequence does not include textual variants which are not present in all the Mss. (Matt. 28:9a [KJV]; Luke 24:12; and Mark 16:9-20).                                                         -s.smelser</vt:lpstr>
      <vt:lpstr>       </vt:lpstr>
      <vt:lpstr>    The  Muratorian Fragment:   …the third book of the Gospel is that according to Luke, the well-known physician… the fourth of the Gospels is that of John …of the disciples   </vt:lpstr>
      <vt:lpstr>   a later gospel: John 3.24;  John 11.2 probably late first century: cf. John 21.18-24 already in circulation by c.125+/- AD;  John Rylands fragment / P52  ( Jn.18 )</vt:lpstr>
      <vt:lpstr>   1. Acts: author involved c.50 ad ~ 62ad.  2. Acts: history abruptly ends ca. 62 3. Luke: has to predate Acts </vt:lpstr>
      <vt:lpstr>       </vt:lpstr>
      <vt:lpstr>Nag Hammadi Library   </vt:lpstr>
      <vt:lpstr>some general gnostic traits...</vt:lpstr>
      <vt:lpstr>Gnostic “gospel of Philip”</vt:lpstr>
      <vt:lpstr>Gnostic “gospel of Thomas”</vt:lpstr>
      <vt:lpstr>Gnostic “gospel of Thomas”</vt:lpstr>
      <vt:lpstr>Gnostic “gospel of Thomas”</vt:lpstr>
      <vt:lpstr>Gnostic “gospel of Thomas”</vt:lpstr>
      <vt:lpstr>Gnostic “apoc. of John”</vt:lpstr>
      <vt:lpstr>Gnostic “apoc. of John”</vt:lpstr>
      <vt:lpstr>Gnostic “apoc. of John”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dc:creator>
  <cp:lastModifiedBy>Wyatt Taylor</cp:lastModifiedBy>
  <cp:revision>576</cp:revision>
  <dcterms:created xsi:type="dcterms:W3CDTF">2010-09-03T20:29:43Z</dcterms:created>
  <dcterms:modified xsi:type="dcterms:W3CDTF">2016-01-30T03:45:12Z</dcterms:modified>
</cp:coreProperties>
</file>